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1" r:id="rId4"/>
    <p:sldId id="262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81" autoAdjust="0"/>
    <p:restoredTop sz="86323" autoAdjust="0"/>
  </p:normalViewPr>
  <p:slideViewPr>
    <p:cSldViewPr>
      <p:cViewPr>
        <p:scale>
          <a:sx n="66" d="100"/>
          <a:sy n="66" d="100"/>
        </p:scale>
        <p:origin x="-768" y="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03848" y="4005064"/>
            <a:ext cx="5637010" cy="882119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</a:t>
            </a:r>
          </a:p>
          <a:p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математики  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физики Удодова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Е.Д.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484784"/>
            <a:ext cx="7319367" cy="2232247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4800" dirty="0" smtClean="0">
                <a:solidFill>
                  <a:srgbClr val="FF0000"/>
                </a:solidFill>
                <a:latin typeface="MingLiU" panose="02020509000000000000" pitchFamily="49" charset="-120"/>
                <a:ea typeface="MingLiU" panose="02020509000000000000" pitchFamily="49" charset="-120"/>
                <a:cs typeface="Aparajita" panose="020B0604020202020204" pitchFamily="34" charset="0"/>
              </a:rPr>
              <a:t>КОМПЛЕКСНЫЕ ЧИСЛА</a:t>
            </a:r>
            <a:br>
              <a:rPr lang="ru-RU" sz="4800" dirty="0" smtClean="0">
                <a:solidFill>
                  <a:srgbClr val="FF0000"/>
                </a:solidFill>
                <a:latin typeface="MingLiU" panose="02020509000000000000" pitchFamily="49" charset="-120"/>
                <a:ea typeface="MingLiU" panose="02020509000000000000" pitchFamily="49" charset="-120"/>
                <a:cs typeface="Aparajita" panose="020B0604020202020204" pitchFamily="34" charset="0"/>
              </a:rPr>
            </a:br>
            <a:r>
              <a:rPr lang="ru-RU" sz="2000" dirty="0" smtClean="0">
                <a:solidFill>
                  <a:srgbClr val="FF0000"/>
                </a:solidFill>
                <a:cs typeface="Aparajita" panose="020B0604020202020204" pitchFamily="34" charset="0"/>
              </a:rPr>
              <a:t/>
            </a:r>
            <a:br>
              <a:rPr lang="ru-RU" sz="2000" dirty="0" smtClean="0">
                <a:solidFill>
                  <a:srgbClr val="FF0000"/>
                </a:solidFill>
                <a:cs typeface="Aparajita" panose="020B0604020202020204" pitchFamily="34" charset="0"/>
              </a:rPr>
            </a:br>
            <a:r>
              <a:rPr lang="ru-RU" sz="2000" dirty="0" smtClean="0">
                <a:solidFill>
                  <a:srgbClr val="FF0000"/>
                </a:solidFill>
                <a:cs typeface="Aparajita" panose="020B0604020202020204" pitchFamily="34" charset="0"/>
              </a:rPr>
              <a:t>(определение, действия над комплексными числами)</a:t>
            </a:r>
            <a:endParaRPr lang="ru-RU" sz="2000" dirty="0">
              <a:solidFill>
                <a:srgbClr val="FF0000"/>
              </a:solidFill>
              <a:cs typeface="Aparajita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1600" y="620688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«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Нагорьевская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средняя общеобразовательная школа»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69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КОМПЛЕКСНЫЕ ЧИСЛА</a:t>
            </a:r>
            <a:endParaRPr lang="ru-RU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43608" y="1340768"/>
            <a:ext cx="669674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1.1. мнимая единица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1.2. комплексные числа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1.3. действительное комплексное число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1.4. сопряженные комплексные числа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1.5.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противоположные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комплексные числа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1.6. равные комплексные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числа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ДЕЙСТВИЯ НАД КОМПЛЕКСНЫМИ ЧИСЛАМИ: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2.1.сложение комплексных чисел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2.2. вычитание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комплексных чисел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2.3. умножение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комплексных чисел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2.4. деление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комплексных чисел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2.5. возведение мнимой единицы в натуральную степень </a:t>
            </a:r>
          </a:p>
          <a:p>
            <a:pPr marL="342900" indent="-342900">
              <a:buAutoNum type="arabicPeriod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269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ОПРЕДЕЛЕНИЕ</a:t>
            </a:r>
            <a:endParaRPr lang="ru-RU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Таблица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13949792"/>
                  </p:ext>
                </p:extLst>
              </p:nvPr>
            </p:nvGraphicFramePr>
            <p:xfrm>
              <a:off x="323528" y="1124744"/>
              <a:ext cx="8496944" cy="486990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728192"/>
                    <a:gridCol w="6768752"/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мнимая единица</a:t>
                          </a:r>
                        </a:p>
                        <a:p>
                          <a:endParaRPr lang="ru-RU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1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Число(</a:t>
                          </a:r>
                          <a:r>
                            <a:rPr lang="en-US" sz="1400" i="1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r>
                            <a:rPr lang="ru-RU" sz="1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),</a:t>
                          </a:r>
                          <a:r>
                            <a:rPr lang="ru-RU" sz="140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удовлетворяющее равенству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ru-RU" sz="1400" i="1" baseline="0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1" i="1" baseline="0" smtClean="0">
                                      <a:latin typeface="Cambria Math"/>
                                    </a:rPr>
                                    <m:t>𝒊</m:t>
                                  </m:r>
                                </m:e>
                                <m:sup>
                                  <m:r>
                                    <a:rPr lang="en-US" sz="1400" b="1" i="1" baseline="0" smtClean="0"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</m:oMath>
                          </a14:m>
                          <a:r>
                            <a:rPr lang="ru-RU" sz="1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= -1</a:t>
                          </a:r>
                        </a:p>
                      </a:txBody>
                      <a:tcPr>
                        <a:solidFill>
                          <a:schemeClr val="accent2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комплексные числа</a:t>
                          </a:r>
                        </a:p>
                        <a:p>
                          <a:endParaRPr lang="ru-RU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Числа вида </a:t>
                          </a:r>
                          <a:r>
                            <a:rPr lang="en-US" sz="140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z</a:t>
                          </a:r>
                          <a:r>
                            <a:rPr lang="en-US" sz="1400" i="1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= </a:t>
                          </a:r>
                          <a:r>
                            <a:rPr lang="en-US" sz="1400" i="1" baseline="0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a+bi</a:t>
                          </a:r>
                          <a:r>
                            <a:rPr lang="ru-RU" sz="1400" i="1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, где </a:t>
                          </a:r>
                          <a:r>
                            <a:rPr lang="en-US" sz="1400" i="1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</a:t>
                          </a:r>
                          <a:r>
                            <a:rPr lang="ru-RU" sz="1400" i="1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, </a:t>
                          </a:r>
                          <a:r>
                            <a:rPr lang="en-US" sz="1400" i="1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</a:t>
                          </a:r>
                          <a:r>
                            <a:rPr lang="ru-RU" sz="1400" i="1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– любые действительные числа</a:t>
                          </a:r>
                          <a:r>
                            <a:rPr lang="en-US" sz="1400" i="1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, </a:t>
                          </a:r>
                          <a:r>
                            <a:rPr lang="en-US" sz="1400" i="1" baseline="0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r>
                            <a:rPr lang="ru-RU" sz="1400" i="1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– мнимая единица, причем </a:t>
                          </a:r>
                          <a:r>
                            <a:rPr lang="en-US" sz="1400" i="1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a</a:t>
                          </a:r>
                          <a:r>
                            <a:rPr lang="ru-RU" sz="1400" i="1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- - действительная часть,</a:t>
                          </a:r>
                          <a:r>
                            <a:rPr lang="en-US" sz="1400" i="1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bi </a:t>
                          </a:r>
                          <a:r>
                            <a:rPr lang="ru-RU" sz="1400" i="1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- мнимая часть комплексного числа</a:t>
                          </a:r>
                          <a:endParaRPr lang="ru-RU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90750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действительное комплексное число</a:t>
                          </a:r>
                          <a:endParaRPr lang="ru-RU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Комплексное число, если </a:t>
                          </a:r>
                          <a:r>
                            <a:rPr lang="en-US" sz="14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b</a:t>
                          </a:r>
                          <a:r>
                            <a:rPr lang="ru-RU" sz="14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=0:</a:t>
                          </a:r>
                          <a:r>
                            <a:rPr lang="ru-RU" sz="1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1400" i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z</a:t>
                          </a:r>
                          <a:r>
                            <a:rPr lang="en-US" sz="14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= a+</a:t>
                          </a:r>
                          <a:r>
                            <a:rPr lang="ru-RU" sz="14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</a:t>
                          </a:r>
                          <a:r>
                            <a:rPr lang="en-US" sz="1400" i="1" kern="1200" baseline="0" dirty="0" err="1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i</a:t>
                          </a:r>
                          <a:r>
                            <a:rPr lang="ru-RU" sz="14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.</a:t>
                          </a: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чисто мнимое комплексное число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Комплексное число, если а = 0, </a:t>
                          </a:r>
                          <a:r>
                            <a:rPr lang="en-US" sz="14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b≠</a:t>
                          </a:r>
                          <a:r>
                            <a:rPr lang="ru-RU" sz="14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0:</a:t>
                          </a:r>
                          <a:r>
                            <a:rPr lang="ru-RU" sz="1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1400" i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z</a:t>
                          </a:r>
                          <a:r>
                            <a:rPr lang="en-US" sz="14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= </a:t>
                          </a:r>
                          <a:r>
                            <a:rPr lang="ru-RU" sz="14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0+</a:t>
                          </a:r>
                          <a:r>
                            <a:rPr lang="en-US" sz="14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bi</a:t>
                          </a:r>
                          <a:r>
                            <a:rPr lang="ru-RU" sz="14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или просто </a:t>
                          </a:r>
                          <a:r>
                            <a:rPr lang="ru-RU" sz="1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1400" i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z</a:t>
                          </a:r>
                          <a:r>
                            <a:rPr lang="en-US" sz="14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= bi</a:t>
                          </a:r>
                          <a:r>
                            <a:rPr lang="ru-RU" sz="1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Число</a:t>
                          </a:r>
                          <a:r>
                            <a:rPr lang="ru-RU" sz="140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1400" i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z</a:t>
                          </a:r>
                          <a:r>
                            <a:rPr lang="en-US" sz="14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= </a:t>
                          </a:r>
                          <a:r>
                            <a:rPr lang="ru-RU" sz="14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</a:t>
                          </a:r>
                          <a:r>
                            <a:rPr lang="en-US" sz="14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+</a:t>
                          </a:r>
                          <a:r>
                            <a:rPr lang="ru-RU" sz="14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</a:t>
                          </a:r>
                          <a:r>
                            <a:rPr lang="en-US" sz="1400" i="1" kern="1200" baseline="0" dirty="0" err="1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i</a:t>
                          </a:r>
                          <a:r>
                            <a:rPr lang="ru-RU" sz="14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равно нулю</a:t>
                          </a:r>
                          <a:r>
                            <a:rPr lang="ru-RU" sz="1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</a:p>
                        <a:p>
                          <a:endParaRPr lang="ru-RU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сопряженные комплексные числа</a:t>
                          </a:r>
                        </a:p>
                        <a:p>
                          <a:endParaRPr lang="ru-RU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Два числа</a:t>
                          </a:r>
                          <a:r>
                            <a:rPr lang="ru-RU" sz="1800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 </a:t>
                          </a:r>
                          <a:r>
                            <a:rPr lang="en-US" sz="1800" i="1" kern="1200" baseline="0" dirty="0" err="1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a+bi</a:t>
                          </a:r>
                          <a:r>
                            <a:rPr lang="ru-RU" sz="18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и </a:t>
                          </a:r>
                          <a:r>
                            <a:rPr lang="en-US" sz="18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a</a:t>
                          </a:r>
                          <a:r>
                            <a:rPr lang="ru-RU" sz="18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-</a:t>
                          </a:r>
                          <a:r>
                            <a:rPr lang="en-US" sz="18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bi</a:t>
                          </a:r>
                          <a:endParaRPr lang="ru-RU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противоположные комплексные числа</a:t>
                          </a:r>
                        </a:p>
                        <a:p>
                          <a:endParaRPr lang="ru-RU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1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Два числа</a:t>
                          </a:r>
                          <a:r>
                            <a:rPr lang="ru-RU" sz="1400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 </a:t>
                          </a:r>
                          <a:r>
                            <a:rPr lang="en-US" sz="1400" i="1" kern="1200" baseline="0" dirty="0" err="1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a+bi</a:t>
                          </a:r>
                          <a:r>
                            <a:rPr lang="ru-RU" sz="14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и     - </a:t>
                          </a:r>
                          <a:r>
                            <a:rPr lang="en-US" sz="14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</a:t>
                          </a:r>
                          <a:r>
                            <a:rPr lang="ru-RU" sz="14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-</a:t>
                          </a:r>
                          <a:r>
                            <a:rPr lang="en-US" sz="14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bi</a:t>
                          </a:r>
                          <a:endParaRPr lang="ru-RU" sz="11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endParaRPr lang="ru-RU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равные комплексные числа</a:t>
                          </a:r>
                        </a:p>
                        <a:p>
                          <a:endParaRPr lang="ru-RU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1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Два числа</a:t>
                          </a:r>
                          <a:r>
                            <a:rPr lang="ru-RU" sz="1400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400" i="1" kern="1200" baseline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 kern="1200" baseline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1400" b="0" i="1" kern="1200" baseline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4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+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400" i="1" kern="1200" baseline="0" dirty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 kern="1200" baseline="0" dirty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1400" b="0" i="1" kern="1200" baseline="0" dirty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ru-RU" sz="1400" b="0" i="1" kern="1200" baseline="0" dirty="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 </m:t>
                              </m:r>
                            </m:oMath>
                          </a14:m>
                          <a:r>
                            <a:rPr lang="en-US" sz="14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i       </a:t>
                          </a:r>
                          <a:r>
                            <a:rPr lang="ru-RU" sz="14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400" i="1" kern="1200" baseline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 kern="1200" baseline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    </m:t>
                                  </m:r>
                                  <m:r>
                                    <a:rPr lang="en-US" sz="1400" b="0" i="1" kern="1200" baseline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1400" b="0" i="1" kern="1200" baseline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4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+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400" i="1" kern="1200" baseline="0" dirty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 kern="1200" baseline="0" dirty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1400" b="0" i="1" kern="1200" baseline="0" dirty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400" i="1" kern="1200" baseline="0" dirty="0" err="1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i</a:t>
                          </a:r>
                          <a:r>
                            <a:rPr lang="ru-RU" sz="14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,   если 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400" i="1" kern="1200" baseline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 kern="1200" baseline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1400" b="0" i="1" kern="1200" baseline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sub>
                              </m:sSub>
                            </m:oMath>
                          </a14:m>
                          <a:r>
                            <a:rPr lang="ru-RU" sz="14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=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400" i="1" kern="1200" baseline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 kern="1200" baseline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    </m:t>
                                  </m:r>
                                  <m:r>
                                    <a:rPr lang="en-US" sz="1400" b="0" i="1" kern="1200" baseline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1400" b="0" i="1" kern="1200" baseline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b>
                              </m:sSub>
                            </m:oMath>
                          </a14:m>
                          <a:r>
                            <a:rPr lang="ru-RU" sz="14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0" i="1" kern="1200" baseline="0" dirty="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  </m:t>
                              </m:r>
                              <m:sSub>
                                <m:sSubPr>
                                  <m:ctrlPr>
                                    <a:rPr lang="en-US" sz="1400" i="1" kern="1200" baseline="0" dirty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 kern="1200" baseline="0" dirty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1400" b="0" i="1" kern="1200" baseline="0" dirty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ru-RU" sz="1400" b="0" i="1" kern="1200" baseline="0" dirty="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 =</m:t>
                              </m:r>
                              <m:sSub>
                                <m:sSubPr>
                                  <m:ctrlPr>
                                    <a:rPr lang="en-US" sz="1400" i="1" kern="1200" baseline="0" dirty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 kern="1200" baseline="0" dirty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1400" b="0" i="1" kern="1200" baseline="0" dirty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b>
                              </m:sSub>
                            </m:oMath>
                          </a14:m>
                          <a:r>
                            <a:rPr lang="ru-RU" sz="14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</a:t>
                          </a:r>
                          <a:endParaRPr lang="ru-RU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Таблица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13949792"/>
                  </p:ext>
                </p:extLst>
              </p:nvPr>
            </p:nvGraphicFramePr>
            <p:xfrm>
              <a:off x="323528" y="1124744"/>
              <a:ext cx="8496944" cy="486990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728192"/>
                    <a:gridCol w="6768752"/>
                  </a:tblGrid>
                  <a:tr h="51816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мнимая единица</a:t>
                          </a:r>
                        </a:p>
                        <a:p>
                          <a:endParaRPr lang="ru-RU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5586" t="-1176" b="-840000"/>
                          </a:stretch>
                        </a:blipFill>
                      </a:tcPr>
                    </a:tc>
                  </a:tr>
                  <a:tr h="51816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комплексные числа</a:t>
                          </a:r>
                        </a:p>
                        <a:p>
                          <a:endParaRPr lang="ru-RU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Числа вида </a:t>
                          </a:r>
                          <a:r>
                            <a:rPr lang="en-US" sz="140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z</a:t>
                          </a:r>
                          <a:r>
                            <a:rPr lang="en-US" sz="1400" i="1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= </a:t>
                          </a:r>
                          <a:r>
                            <a:rPr lang="en-US" sz="1400" i="1" baseline="0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a+bi</a:t>
                          </a:r>
                          <a:r>
                            <a:rPr lang="ru-RU" sz="1400" i="1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, где </a:t>
                          </a:r>
                          <a:r>
                            <a:rPr lang="en-US" sz="1400" i="1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</a:t>
                          </a:r>
                          <a:r>
                            <a:rPr lang="ru-RU" sz="1400" i="1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, </a:t>
                          </a:r>
                          <a:r>
                            <a:rPr lang="en-US" sz="1400" i="1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</a:t>
                          </a:r>
                          <a:r>
                            <a:rPr lang="ru-RU" sz="1400" i="1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– любые действительные числа</a:t>
                          </a:r>
                          <a:r>
                            <a:rPr lang="en-US" sz="1400" i="1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, </a:t>
                          </a:r>
                          <a:r>
                            <a:rPr lang="en-US" sz="1400" i="1" baseline="0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r>
                            <a:rPr lang="ru-RU" sz="1400" i="1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– мнимая единица, причем </a:t>
                          </a:r>
                          <a:r>
                            <a:rPr lang="en-US" sz="1400" i="1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a</a:t>
                          </a:r>
                          <a:r>
                            <a:rPr lang="ru-RU" sz="1400" i="1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- - действительная часть,</a:t>
                          </a:r>
                          <a:r>
                            <a:rPr lang="en-US" sz="1400" i="1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bi </a:t>
                          </a:r>
                          <a:r>
                            <a:rPr lang="ru-RU" sz="1400" i="1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- мнимая часть комплексного числа</a:t>
                          </a:r>
                          <a:endParaRPr lang="ru-RU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90750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действительное комплексное число</a:t>
                          </a:r>
                          <a:endParaRPr lang="ru-RU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Комплексное число, если </a:t>
                          </a:r>
                          <a:r>
                            <a:rPr lang="en-US" sz="14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b</a:t>
                          </a:r>
                          <a:r>
                            <a:rPr lang="ru-RU" sz="14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=0:</a:t>
                          </a:r>
                          <a:r>
                            <a:rPr lang="ru-RU" sz="1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1400" i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z</a:t>
                          </a:r>
                          <a:r>
                            <a:rPr lang="en-US" sz="14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= a+</a:t>
                          </a:r>
                          <a:r>
                            <a:rPr lang="ru-RU" sz="14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</a:t>
                          </a:r>
                          <a:r>
                            <a:rPr lang="en-US" sz="1400" i="1" kern="1200" baseline="0" dirty="0" err="1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i</a:t>
                          </a:r>
                          <a:r>
                            <a:rPr lang="ru-RU" sz="14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.</a:t>
                          </a:r>
                        </a:p>
                      </a:txBody>
                      <a:tcPr/>
                    </a:tc>
                  </a:tr>
                  <a:tr h="73152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чисто мнимое комплексное число</a:t>
                          </a:r>
                          <a:endParaRPr lang="ru-RU" sz="14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Комплексное число, если а = 0, </a:t>
                          </a:r>
                          <a:r>
                            <a:rPr lang="en-US" sz="14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b≠</a:t>
                          </a:r>
                          <a:r>
                            <a:rPr lang="ru-RU" sz="14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0:</a:t>
                          </a:r>
                          <a:r>
                            <a:rPr lang="ru-RU" sz="1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1400" i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z</a:t>
                          </a:r>
                          <a:r>
                            <a:rPr lang="en-US" sz="14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= </a:t>
                          </a:r>
                          <a:r>
                            <a:rPr lang="ru-RU" sz="14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0+</a:t>
                          </a:r>
                          <a:r>
                            <a:rPr lang="en-US" sz="14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bi</a:t>
                          </a:r>
                          <a:r>
                            <a:rPr lang="ru-RU" sz="14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или просто </a:t>
                          </a:r>
                          <a:r>
                            <a:rPr lang="ru-RU" sz="1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1400" i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z</a:t>
                          </a:r>
                          <a:r>
                            <a:rPr lang="en-US" sz="14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= bi</a:t>
                          </a:r>
                          <a:r>
                            <a:rPr lang="ru-RU" sz="1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Число</a:t>
                          </a:r>
                          <a:r>
                            <a:rPr lang="ru-RU" sz="140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1400" i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z</a:t>
                          </a:r>
                          <a:r>
                            <a:rPr lang="en-US" sz="14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= </a:t>
                          </a:r>
                          <a:r>
                            <a:rPr lang="ru-RU" sz="14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</a:t>
                          </a:r>
                          <a:r>
                            <a:rPr lang="en-US" sz="14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+</a:t>
                          </a:r>
                          <a:r>
                            <a:rPr lang="ru-RU" sz="14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</a:t>
                          </a:r>
                          <a:r>
                            <a:rPr lang="en-US" sz="1400" i="1" kern="1200" baseline="0" dirty="0" err="1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i</a:t>
                          </a:r>
                          <a:r>
                            <a:rPr lang="ru-RU" sz="14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равно нулю</a:t>
                          </a:r>
                          <a:r>
                            <a:rPr lang="ru-RU" sz="1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</a:p>
                        <a:p>
                          <a:endParaRPr lang="ru-RU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73152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сопряженные комплексные числа</a:t>
                          </a:r>
                        </a:p>
                        <a:p>
                          <a:endParaRPr lang="ru-RU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Два числа</a:t>
                          </a:r>
                          <a:r>
                            <a:rPr lang="ru-RU" sz="1800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 </a:t>
                          </a:r>
                          <a:r>
                            <a:rPr lang="en-US" sz="1800" i="1" kern="1200" baseline="0" dirty="0" err="1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a+bi</a:t>
                          </a:r>
                          <a:r>
                            <a:rPr lang="ru-RU" sz="18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и </a:t>
                          </a:r>
                          <a:r>
                            <a:rPr lang="en-US" sz="18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a</a:t>
                          </a:r>
                          <a:r>
                            <a:rPr lang="ru-RU" sz="18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-</a:t>
                          </a:r>
                          <a:r>
                            <a:rPr lang="en-US" sz="18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bi</a:t>
                          </a:r>
                          <a:endParaRPr lang="ru-RU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73152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противоположные комплексные числа</a:t>
                          </a:r>
                        </a:p>
                        <a:p>
                          <a:endParaRPr lang="ru-RU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1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Два числа</a:t>
                          </a:r>
                          <a:r>
                            <a:rPr lang="ru-RU" sz="1400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 </a:t>
                          </a:r>
                          <a:r>
                            <a:rPr lang="en-US" sz="1400" i="1" kern="1200" baseline="0" dirty="0" err="1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a+bi</a:t>
                          </a:r>
                          <a:r>
                            <a:rPr lang="ru-RU" sz="14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и     - </a:t>
                          </a:r>
                          <a:r>
                            <a:rPr lang="en-US" sz="14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</a:t>
                          </a:r>
                          <a:r>
                            <a:rPr lang="ru-RU" sz="14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-</a:t>
                          </a:r>
                          <a:r>
                            <a:rPr lang="en-US" sz="14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bi</a:t>
                          </a:r>
                          <a:endParaRPr lang="ru-RU" sz="11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endParaRPr lang="ru-RU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73152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равные комплексные числа</a:t>
                          </a:r>
                        </a:p>
                        <a:p>
                          <a:endParaRPr lang="ru-RU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5586" t="-565833" b="-833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30973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08912" cy="936104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</a:t>
            </a:r>
            <a:r>
              <a:rPr lang="ru-RU" sz="28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НАД КОМПЛЕКСНЫМИ ЧИСЛАМИ</a:t>
            </a:r>
            <a:endParaRPr lang="ru-RU" sz="28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99913747"/>
                  </p:ext>
                </p:extLst>
              </p:nvPr>
            </p:nvGraphicFramePr>
            <p:xfrm>
              <a:off x="251520" y="1340768"/>
              <a:ext cx="8568952" cy="2743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808312"/>
                    <a:gridCol w="5760640"/>
                  </a:tblGrid>
                  <a:tr h="797112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сложение комплексных чисел</a:t>
                          </a:r>
                        </a:p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800" b="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1800" b="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1 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800" b="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+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800" b="0" i="1" kern="1200" baseline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kern="1200" baseline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1800" b="0" i="1" kern="1200" baseline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2  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800" b="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= (</a:t>
                          </a:r>
                          <a:r>
                            <a:rPr lang="en-US" sz="1800" b="0" i="1" kern="1200" baseline="0" dirty="0" err="1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a+bi</a:t>
                          </a:r>
                          <a:r>
                            <a:rPr lang="en-US" sz="1800" b="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) +(</a:t>
                          </a:r>
                          <a:r>
                            <a:rPr lang="en-US" sz="1800" b="0" i="0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c </a:t>
                          </a:r>
                          <a:r>
                            <a:rPr lang="en-US" sz="1800" b="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+di) = (</a:t>
                          </a:r>
                          <a:r>
                            <a:rPr lang="en-US" sz="1800" b="0" i="1" kern="1200" baseline="0" dirty="0" err="1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a+c</a:t>
                          </a:r>
                          <a:r>
                            <a:rPr lang="en-US" sz="1800" b="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)+(</a:t>
                          </a:r>
                          <a:r>
                            <a:rPr lang="en-US" sz="1800" b="0" i="1" kern="1200" baseline="0" dirty="0" err="1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b+d</a:t>
                          </a:r>
                          <a:r>
                            <a:rPr lang="en-US" sz="1800" b="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)I</a:t>
                          </a:r>
                        </a:p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800" b="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1800" b="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1 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800" b="0" i="1" kern="1200" baseline="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</a:t>
                          </a:r>
                          <a:r>
                            <a:rPr lang="en-US" sz="1800" b="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+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800" b="0" i="1" kern="1200" baseline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kern="1200" baseline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1800" b="0" i="1" kern="1200" baseline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2  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800" b="0" i="1" kern="1200" baseline="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= (</a:t>
                          </a:r>
                          <a:r>
                            <a:rPr lang="en-US" sz="1800" b="0" i="1" kern="1200" baseline="0" dirty="0" err="1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a+bi</a:t>
                          </a:r>
                          <a:r>
                            <a:rPr lang="en-US" sz="1800" b="0" i="1" kern="1200" baseline="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) </a:t>
                          </a:r>
                          <a:r>
                            <a:rPr lang="en-US" sz="1800" b="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+(-</a:t>
                          </a:r>
                          <a:r>
                            <a:rPr lang="en-US" sz="1800" b="0" i="0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 -bi</a:t>
                          </a:r>
                          <a:r>
                            <a:rPr lang="en-US" sz="1800" b="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) =0</a:t>
                          </a:r>
                          <a:endParaRPr lang="ru-RU" b="0" dirty="0"/>
                        </a:p>
                      </a:txBody>
                      <a:tcPr/>
                    </a:tc>
                  </a:tr>
                  <a:tr h="797112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вычитание комплексных чисел</a:t>
                          </a:r>
                        </a:p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800" b="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1800" b="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1 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800" b="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-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800" b="0" i="1" kern="1200" baseline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kern="1200" baseline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1800" b="0" i="1" kern="1200" baseline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2  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800" b="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= (</a:t>
                          </a:r>
                          <a:r>
                            <a:rPr lang="en-US" sz="1800" b="0" i="1" kern="1200" baseline="0" dirty="0" err="1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a+bi</a:t>
                          </a:r>
                          <a:r>
                            <a:rPr lang="en-US" sz="1800" b="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) -(</a:t>
                          </a:r>
                          <a:r>
                            <a:rPr lang="en-US" sz="1800" b="0" i="0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c </a:t>
                          </a:r>
                          <a:r>
                            <a:rPr lang="en-US" sz="1800" b="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+di) = (a-c)+(b – d)</a:t>
                          </a:r>
                          <a:r>
                            <a:rPr lang="en-US" sz="1800" b="0" i="1" kern="1200" baseline="0" dirty="0" err="1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i</a:t>
                          </a:r>
                          <a:endParaRPr lang="ru-RU" b="0" dirty="0"/>
                        </a:p>
                      </a:txBody>
                      <a:tcPr/>
                    </a:tc>
                  </a:tr>
                  <a:tr h="797112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умножение комплексных чисел</a:t>
                          </a:r>
                        </a:p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800" b="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1800" b="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1 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800" b="0" i="1" kern="1200" baseline="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</a:t>
                          </a:r>
                          <a:r>
                            <a:rPr lang="en-US" sz="1800" b="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*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800" b="0" i="1" kern="1200" baseline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kern="1200" baseline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1800" b="0" i="1" kern="1200" baseline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2  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800" b="0" i="1" kern="1200" baseline="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= (</a:t>
                          </a:r>
                          <a:r>
                            <a:rPr lang="en-US" sz="1800" b="0" i="1" kern="1200" baseline="0" dirty="0" err="1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a+bi</a:t>
                          </a:r>
                          <a:r>
                            <a:rPr lang="en-US" sz="1800" b="0" i="1" kern="1200" baseline="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) </a:t>
                          </a:r>
                          <a:r>
                            <a:rPr lang="en-US" sz="1800" b="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*(</a:t>
                          </a:r>
                          <a:r>
                            <a:rPr lang="en-US" sz="1800" b="0" i="0" kern="1200" baseline="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c </a:t>
                          </a:r>
                          <a:r>
                            <a:rPr lang="en-US" sz="1800" b="0" i="1" kern="1200" baseline="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+di) = (</a:t>
                          </a:r>
                          <a:r>
                            <a:rPr lang="en-US" sz="1800" b="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ac - </a:t>
                          </a:r>
                          <a:r>
                            <a:rPr lang="en-US" sz="1800" b="0" i="1" kern="1200" baseline="0" dirty="0" err="1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bd</a:t>
                          </a:r>
                          <a:r>
                            <a:rPr lang="en-US" sz="1800" b="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)+(</a:t>
                          </a:r>
                          <a:r>
                            <a:rPr lang="en-US" sz="1800" b="0" i="1" kern="1200" baseline="0" dirty="0" err="1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bc+ad</a:t>
                          </a:r>
                          <a:r>
                            <a:rPr lang="en-US" sz="1800" b="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)</a:t>
                          </a:r>
                          <a:r>
                            <a:rPr lang="en-US" sz="1800" b="0" i="1" kern="1200" baseline="0" dirty="0" err="1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i</a:t>
                          </a:r>
                          <a:endParaRPr lang="ru-RU" b="0" dirty="0">
                            <a:effectLst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800" b="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1800" b="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1 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800" b="0" i="1" kern="1200" baseline="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</a:t>
                          </a:r>
                          <a:r>
                            <a:rPr lang="en-US" sz="1800" b="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*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800" b="0" i="1" kern="1200" baseline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kern="1200" baseline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1800" b="0" i="1" kern="1200" baseline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2  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800" b="0" i="1" kern="1200" baseline="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= (</a:t>
                          </a:r>
                          <a:r>
                            <a:rPr lang="en-US" sz="1800" b="0" i="1" kern="1200" baseline="0" dirty="0" err="1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a+bi</a:t>
                          </a:r>
                          <a:r>
                            <a:rPr lang="en-US" sz="1800" b="0" i="1" kern="1200" baseline="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) </a:t>
                          </a:r>
                          <a:r>
                            <a:rPr lang="en-US" sz="1800" b="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*(</a:t>
                          </a:r>
                          <a:r>
                            <a:rPr lang="en-US" sz="1800" b="0" i="0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 -bi</a:t>
                          </a:r>
                          <a:r>
                            <a:rPr lang="en-US" sz="1800" b="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) </a:t>
                          </a:r>
                          <a:r>
                            <a:rPr lang="en-US" sz="1800" b="0" i="1" kern="1200" baseline="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=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1800" b="0" i="1" kern="1200" baseline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0" i="1" kern="1200" baseline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800" b="0" i="1" kern="1200" baseline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800" b="0" i="1" kern="1200" baseline="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+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1800" b="0" i="1" kern="1200" baseline="0" dirty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0" i="1" kern="1200" baseline="0" dirty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1800" b="0" i="1" kern="1200" baseline="0" dirty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ru-RU" b="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99913747"/>
                  </p:ext>
                </p:extLst>
              </p:nvPr>
            </p:nvGraphicFramePr>
            <p:xfrm>
              <a:off x="251520" y="1340768"/>
              <a:ext cx="8568952" cy="2743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808312"/>
                    <a:gridCol w="5760640"/>
                  </a:tblGrid>
                  <a:tr h="91440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сложение комплексных чисел</a:t>
                          </a:r>
                        </a:p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48783" t="-4000" b="-200000"/>
                          </a:stretch>
                        </a:blipFill>
                      </a:tcPr>
                    </a:tc>
                  </a:tr>
                  <a:tr h="91440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вычитание комплексных чисел</a:t>
                          </a:r>
                        </a:p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48783" t="-104000" b="-100000"/>
                          </a:stretch>
                        </a:blipFill>
                      </a:tcPr>
                    </a:tc>
                  </a:tr>
                  <a:tr h="91440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умножение комплексных чисел</a:t>
                          </a:r>
                        </a:p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48783" t="-20400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6" name="TextBox 5"/>
          <p:cNvSpPr txBox="1"/>
          <p:nvPr/>
        </p:nvSpPr>
        <p:spPr>
          <a:xfrm>
            <a:off x="467544" y="4437112"/>
            <a:ext cx="82089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Комплексные числа складываются, вычитаются и умножаются как многочлены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50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70825516"/>
                  </p:ext>
                </p:extLst>
              </p:nvPr>
            </p:nvGraphicFramePr>
            <p:xfrm>
              <a:off x="251520" y="1340768"/>
              <a:ext cx="8568952" cy="25016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808312"/>
                    <a:gridCol w="5760640"/>
                  </a:tblGrid>
                  <a:tr h="100796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деление комплексных чисел</a:t>
                          </a:r>
                        </a:p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80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1800" b="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1 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800" i="1" kern="1200" baseline="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</a:t>
                          </a:r>
                          <a:r>
                            <a:rPr lang="en-US" sz="18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= </a:t>
                          </a:r>
                          <a:r>
                            <a:rPr lang="en-US" sz="1800" i="1" kern="1200" baseline="0" dirty="0" err="1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a+bi</a:t>
                          </a:r>
                          <a:r>
                            <a:rPr lang="en-US" sz="18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,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800" i="1" kern="1200" baseline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kern="1200" baseline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1800" b="0" i="1" kern="1200" baseline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2  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800" i="1" kern="1200" baseline="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= </a:t>
                          </a:r>
                          <a:r>
                            <a:rPr lang="en-US" sz="1800" i="0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c </a:t>
                          </a:r>
                          <a:r>
                            <a:rPr lang="en-US" sz="1800" i="1" kern="1200" baseline="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+</a:t>
                          </a:r>
                          <a:r>
                            <a:rPr lang="en-US" sz="18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di,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800" i="1" kern="1200" baseline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kern="1200" baseline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1800" b="0" i="1" kern="1200" baseline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2  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8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≠0+0i</a:t>
                          </a:r>
                          <a:r>
                            <a:rPr lang="ru-RU" sz="1800" i="1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, то</a:t>
                          </a:r>
                        </a:p>
                        <a:p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1800" i="1" kern="1200" smtClean="0">
                                          <a:solidFill>
                                            <a:schemeClr val="dk1"/>
                                          </a:solidFill>
                                          <a:effectLst/>
                                          <a:latin typeface="Cambria Math"/>
                                          <a:ea typeface="+mn-ea"/>
                                          <a:cs typeface="+mn-cs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kern="1200">
                                          <a:solidFill>
                                            <a:schemeClr val="dk1"/>
                                          </a:solidFill>
                                          <a:effectLst/>
                                          <a:latin typeface="Cambria Math"/>
                                          <a:ea typeface="+mn-ea"/>
                                          <a:cs typeface="+mn-cs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n-US" sz="1800" b="0" i="1" kern="1200">
                                          <a:solidFill>
                                            <a:schemeClr val="dk1"/>
                                          </a:solidFill>
                                          <a:effectLst/>
                                          <a:latin typeface="Cambria Math"/>
                                          <a:ea typeface="+mn-ea"/>
                                          <a:cs typeface="+mn-cs"/>
                                        </a:rPr>
                                        <m:t>1 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800" i="1" kern="1200" baseline="0" smtClean="0">
                                          <a:solidFill>
                                            <a:schemeClr val="dk1"/>
                                          </a:solidFill>
                                          <a:effectLst/>
                                          <a:latin typeface="Cambria Math"/>
                                          <a:ea typeface="+mn-ea"/>
                                          <a:cs typeface="+mn-cs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kern="1200" baseline="0">
                                          <a:solidFill>
                                            <a:schemeClr val="dk1"/>
                                          </a:solidFill>
                                          <a:effectLst/>
                                          <a:latin typeface="Cambria Math"/>
                                          <a:ea typeface="+mn-ea"/>
                                          <a:cs typeface="+mn-cs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n-US" sz="1800" b="0" i="1" kern="1200" baseline="0">
                                          <a:solidFill>
                                            <a:schemeClr val="dk1"/>
                                          </a:solidFill>
                                          <a:effectLst/>
                                          <a:latin typeface="Cambria Math"/>
                                          <a:ea typeface="+mn-ea"/>
                                          <a:cs typeface="+mn-cs"/>
                                        </a:rPr>
                                        <m:t>2  </m:t>
                                      </m:r>
                                    </m:sub>
                                  </m:sSub>
                                </m:den>
                              </m:f>
                            </m:oMath>
                          </a14:m>
                          <a:r>
                            <a:rPr lang="ru-RU" b="0" dirty="0" smtClean="0"/>
                            <a:t> 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n-US" sz="1800" b="0" i="1" kern="1200" baseline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a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800" b="0" i="1" kern="1200" baseline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+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800" b="0" i="1" kern="1200" baseline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bi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en-US" sz="1800" i="0" kern="1200" baseline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c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800" i="0" kern="1200" baseline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 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800" i="1" kern="1200" baseline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+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800" i="1" kern="1200" baseline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di</m:t>
                                  </m:r>
                                </m:den>
                              </m:f>
                            </m:oMath>
                          </a14:m>
                          <a:r>
                            <a:rPr lang="ru-RU" b="0" dirty="0" smtClean="0"/>
                            <a:t> 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n-US" sz="1800" b="0" i="1" kern="1200" baseline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(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800" b="0" i="1" kern="1200" baseline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a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800" b="0" i="1" kern="1200" baseline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+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800" b="0" i="1" kern="1200" baseline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bi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800" b="0" i="1" kern="1200" baseline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)</m:t>
                                  </m:r>
                                  <m:r>
                                    <a:rPr lang="ru-RU" sz="1800" b="0" i="1" kern="1200" baseline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∗(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800" i="0" kern="1200" baseline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c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800" i="0" kern="1200" baseline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 </m:t>
                                  </m:r>
                                  <m:r>
                                    <m:rPr>
                                      <m:nor/>
                                    </m:rPr>
                                    <a:rPr lang="ru-RU" sz="1800" b="0" i="1" kern="1200" baseline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−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800" i="1" kern="1200" baseline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di</m:t>
                                  </m:r>
                                  <m:r>
                                    <a:rPr lang="ru-RU" sz="1800" b="0" i="1" kern="1200" baseline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)</m:t>
                                  </m:r>
                                </m:num>
                                <m:den>
                                  <m:d>
                                    <m:dPr>
                                      <m:ctrlPr>
                                        <a:rPr lang="ru-RU" sz="1800" b="0" i="1" kern="1200" baseline="0" smtClean="0">
                                          <a:solidFill>
                                            <a:schemeClr val="dk1"/>
                                          </a:solidFill>
                                          <a:effectLst/>
                                          <a:latin typeface="Cambria Math"/>
                                          <a:ea typeface="+mn-ea"/>
                                          <a:cs typeface="+mn-cs"/>
                                        </a:rPr>
                                      </m:ctrlPr>
                                    </m:d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en-US" sz="1800" i="0" kern="1200" baseline="0" smtClean="0">
                                          <a:solidFill>
                                            <a:schemeClr val="dk1"/>
                                          </a:solidFill>
                                          <a:effectLst/>
                                          <a:latin typeface="+mn-lt"/>
                                          <a:ea typeface="+mn-ea"/>
                                          <a:cs typeface="+mn-cs"/>
                                        </a:rPr>
                                        <m:t>c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en-US" sz="1800" i="0" kern="1200" baseline="0" smtClean="0">
                                          <a:solidFill>
                                            <a:schemeClr val="dk1"/>
                                          </a:solidFill>
                                          <a:effectLst/>
                                          <a:latin typeface="+mn-lt"/>
                                          <a:ea typeface="+mn-ea"/>
                                          <a:cs typeface="+mn-cs"/>
                                        </a:rPr>
                                        <m:t> 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en-US" sz="1800" i="1" kern="1200" baseline="0" smtClean="0">
                                          <a:solidFill>
                                            <a:schemeClr val="dk1"/>
                                          </a:solidFill>
                                          <a:effectLst/>
                                          <a:latin typeface="+mn-lt"/>
                                          <a:ea typeface="+mn-ea"/>
                                          <a:cs typeface="+mn-cs"/>
                                        </a:rPr>
                                        <m:t>+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en-US" sz="1800" i="1" kern="1200" baseline="0" smtClean="0">
                                          <a:solidFill>
                                            <a:schemeClr val="dk1"/>
                                          </a:solidFill>
                                          <a:effectLst/>
                                          <a:latin typeface="+mn-lt"/>
                                          <a:ea typeface="+mn-ea"/>
                                          <a:cs typeface="+mn-cs"/>
                                        </a:rPr>
                                        <m:t>di</m:t>
                                      </m:r>
                                    </m:e>
                                  </m:d>
                                  <m:r>
                                    <a:rPr lang="ru-RU" sz="1800" b="0" i="1" kern="1200" baseline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∗(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800" i="0" kern="1200" baseline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c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800" i="0" kern="1200" baseline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 </m:t>
                                  </m:r>
                                  <m:r>
                                    <m:rPr>
                                      <m:nor/>
                                    </m:rPr>
                                    <a:rPr lang="ru-RU" sz="1800" b="0" i="1" kern="1200" baseline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− 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800" i="1" kern="1200" baseline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di</m:t>
                                  </m:r>
                                  <m:r>
                                    <a:rPr lang="ru-RU" sz="1800" b="0" i="1" kern="1200" baseline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)</m:t>
                                  </m:r>
                                </m:den>
                              </m:f>
                              <m:r>
                                <a:rPr lang="ru-RU" b="0" i="1" smtClean="0">
                                  <a:latin typeface="Cambria Math"/>
                                </a:rPr>
                                <m:t>=   </m:t>
                              </m:r>
                              <m:f>
                                <m:fPr>
                                  <m:ctrlPr>
                                    <a:rPr lang="ru-RU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𝑎𝑐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𝑏𝑑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ru-RU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ru-RU" b="0" i="1" smtClean="0">
                                  <a:latin typeface="Cambria Math"/>
                                </a:rPr>
                                <m:t>+   </m:t>
                              </m:r>
                              <m:f>
                                <m:fPr>
                                  <m:ctrlPr>
                                    <a:rPr lang="ru-RU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𝑏𝑐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𝑎𝑑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ru-RU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oMath>
                          </a14:m>
                          <a:r>
                            <a:rPr lang="en-US" b="0" dirty="0" smtClean="0"/>
                            <a:t> I</a:t>
                          </a:r>
                        </a:p>
                        <a:p>
                          <a:endParaRPr lang="ru-RU" b="0" dirty="0"/>
                        </a:p>
                      </a:txBody>
                      <a:tcPr/>
                    </a:tc>
                  </a:tr>
                  <a:tr h="128510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возведение мнимой единицы в натуральную степень 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ru-RU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0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=0,  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=−1,   </m:t>
                              </m:r>
                            </m:oMath>
                          </a14:m>
                          <a:r>
                            <a:rPr lang="en-US" b="0" dirty="0" smtClean="0"/>
                            <a:t>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b="0" i="1" dirty="0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dirty="0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p>
                                  <m:r>
                                    <a:rPr lang="en-US" b="0" i="1" dirty="0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b="0" dirty="0" smtClean="0"/>
                            <a:t> = -1,</a:t>
                          </a:r>
                          <a:r>
                            <a:rPr lang="en-US" b="0" baseline="0" dirty="0" smtClean="0"/>
                            <a:t>   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b="0" i="1" baseline="0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baseline="0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p>
                                  <m:r>
                                    <a:rPr lang="en-US" b="0" i="1" baseline="0" smtClean="0">
                                      <a:latin typeface="Cambria Math"/>
                                    </a:rPr>
                                    <m:t>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b="0" dirty="0" smtClean="0"/>
                            <a:t>= 1 </a:t>
                          </a:r>
                          <a:r>
                            <a:rPr lang="ru-RU" b="0" dirty="0" smtClean="0"/>
                            <a:t> и т.д.</a:t>
                          </a:r>
                        </a:p>
                        <a:p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ru-RU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b="0" dirty="0" smtClean="0"/>
                            <a:t> </a:t>
                          </a:r>
                          <a:r>
                            <a:rPr lang="ru-RU" b="0" dirty="0" smtClean="0"/>
                            <a:t>дает четыре вида степени:</a:t>
                          </a: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ru-RU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+1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b="0" dirty="0" smtClean="0"/>
                            <a:t>=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b="0" dirty="0" smtClean="0"/>
                            <a:t>=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dirty="0" smtClean="0">
                                  <a:latin typeface="Cambria Math"/>
                                </a:rPr>
                                <m:t>𝑖</m:t>
                              </m:r>
                            </m:oMath>
                          </a14:m>
                          <a:r>
                            <a:rPr lang="en-US" b="0" dirty="0" smtClean="0"/>
                            <a:t>                             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ru-RU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b="0" dirty="0" smtClean="0"/>
                            <a:t>=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b="0" dirty="0" smtClean="0"/>
                            <a:t>= -1</a:t>
                          </a: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ru-RU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b="0" dirty="0" smtClean="0"/>
                            <a:t>=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b="0" dirty="0" smtClean="0"/>
                            <a:t>= -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dirty="0" smtClean="0">
                                  <a:latin typeface="Cambria Math"/>
                                </a:rPr>
                                <m:t>𝑖</m:t>
                              </m:r>
                            </m:oMath>
                          </a14:m>
                          <a:r>
                            <a:rPr lang="en-US" b="0" dirty="0" smtClean="0"/>
                            <a:t>                         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ru-RU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b="0" dirty="0" smtClean="0"/>
                            <a:t>=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b="0" dirty="0" smtClean="0"/>
                            <a:t>=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dirty="0" smtClean="0">
                                  <a:latin typeface="Cambria Math"/>
                                </a:rPr>
                                <m:t>1</m:t>
                              </m:r>
                              <m:r>
                                <a:rPr lang="en-US" b="0" i="0" dirty="0" smtClean="0">
                                  <a:latin typeface="Cambria Math"/>
                                </a:rPr>
                                <m:t>, 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dirty="0" smtClean="0">
                                  <a:latin typeface="Cambria Math"/>
                                </a:rPr>
                                <m:t>k</m:t>
                              </m:r>
                              <m:r>
                                <a:rPr lang="en-US" b="0" i="0" dirty="0" smtClean="0">
                                  <a:latin typeface="Cambria Math"/>
                                </a:rPr>
                                <m:t>  </m:t>
                              </m:r>
                              <m:r>
                                <a:rPr lang="ru-RU" b="0" i="1" dirty="0" smtClean="0">
                                  <a:latin typeface="Cambria Math"/>
                                </a:rPr>
                                <m:t>є</m:t>
                              </m:r>
                            </m:oMath>
                          </a14:m>
                          <a:r>
                            <a:rPr lang="en-US" b="0" dirty="0" smtClean="0"/>
                            <a:t> N</a:t>
                          </a:r>
                          <a:endParaRPr lang="ru-RU" b="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70825516"/>
                  </p:ext>
                </p:extLst>
              </p:nvPr>
            </p:nvGraphicFramePr>
            <p:xfrm>
              <a:off x="251520" y="1340768"/>
              <a:ext cx="8568952" cy="25016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808312"/>
                    <a:gridCol w="5760640"/>
                  </a:tblGrid>
                  <a:tr h="1216533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деление комплексных чисел</a:t>
                          </a:r>
                        </a:p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48783" t="-3015" b="-107035"/>
                          </a:stretch>
                        </a:blipFill>
                      </a:tcPr>
                    </a:tc>
                  </a:tr>
                  <a:tr h="128510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возведение мнимой единицы в натуральную степень 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48783" t="-97156" b="-948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08912" cy="936104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</a:t>
            </a:r>
            <a:r>
              <a:rPr lang="ru-RU" sz="28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НАД КОМПЛЕКСНЫМИ ЧИСЛАМИ</a:t>
            </a:r>
            <a:endParaRPr lang="ru-RU" sz="28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4149080"/>
            <a:ext cx="835292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делении комплексных чисел надо умножить числитель и знаменатель дроби на число, сопряженное знаменателю, и записать ответ в виде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= x +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</a:t>
            </a:r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44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16194972"/>
                  </p:ext>
                </p:extLst>
              </p:nvPr>
            </p:nvGraphicFramePr>
            <p:xfrm>
              <a:off x="251520" y="1340768"/>
              <a:ext cx="8568952" cy="36004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808312"/>
                    <a:gridCol w="5760640"/>
                  </a:tblGrid>
                  <a:tr h="201622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возведение мнимой единицы в натуральную степень 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ru-RU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0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=0,  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=−1,   </m:t>
                              </m:r>
                            </m:oMath>
                          </a14:m>
                          <a:r>
                            <a:rPr lang="en-US" b="0" dirty="0" smtClean="0"/>
                            <a:t>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b="0" i="1" dirty="0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dirty="0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p>
                                  <m:r>
                                    <a:rPr lang="en-US" b="0" i="1" dirty="0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b="0" dirty="0" smtClean="0"/>
                            <a:t> = -1,</a:t>
                          </a:r>
                          <a:r>
                            <a:rPr lang="en-US" b="0" baseline="0" dirty="0" smtClean="0"/>
                            <a:t>   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b="0" i="1" baseline="0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baseline="0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p>
                                  <m:r>
                                    <a:rPr lang="en-US" b="0" i="1" baseline="0" smtClean="0">
                                      <a:latin typeface="Cambria Math"/>
                                    </a:rPr>
                                    <m:t>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b="0" dirty="0" smtClean="0"/>
                            <a:t>= 1 </a:t>
                          </a:r>
                          <a:r>
                            <a:rPr lang="ru-RU" b="0" dirty="0" smtClean="0"/>
                            <a:t> и т.д.</a:t>
                          </a:r>
                          <a:endParaRPr lang="en-US" b="0" dirty="0" smtClean="0"/>
                        </a:p>
                        <a:p>
                          <a:endParaRPr lang="ru-RU" b="0" dirty="0" smtClean="0"/>
                        </a:p>
                        <a:p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ru-RU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b="0" dirty="0" smtClean="0"/>
                            <a:t> </a:t>
                          </a:r>
                          <a:r>
                            <a:rPr lang="ru-RU" b="0" dirty="0" smtClean="0"/>
                            <a:t>дает четыре вида степени:</a:t>
                          </a:r>
                          <a:endParaRPr lang="en-US" b="0" dirty="0" smtClean="0"/>
                        </a:p>
                        <a:p>
                          <a:endParaRPr lang="ru-RU" b="0" dirty="0" smtClean="0"/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ru-RU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+1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b="0" dirty="0" smtClean="0"/>
                            <a:t>=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b="0" dirty="0" smtClean="0"/>
                            <a:t>=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dirty="0" smtClean="0">
                                  <a:latin typeface="Cambria Math"/>
                                </a:rPr>
                                <m:t>𝑖</m:t>
                              </m:r>
                            </m:oMath>
                          </a14:m>
                          <a:r>
                            <a:rPr lang="en-US" b="0" dirty="0" smtClean="0"/>
                            <a:t>                             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ru-RU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b="0" dirty="0" smtClean="0"/>
                            <a:t>=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b="0" dirty="0" smtClean="0"/>
                            <a:t>= -1</a:t>
                          </a: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ru-RU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b="0" dirty="0" smtClean="0"/>
                            <a:t>=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b="0" dirty="0" smtClean="0"/>
                            <a:t>= -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dirty="0" smtClean="0">
                                  <a:latin typeface="Cambria Math"/>
                                </a:rPr>
                                <m:t>𝑖</m:t>
                              </m:r>
                            </m:oMath>
                          </a14:m>
                          <a:r>
                            <a:rPr lang="en-US" b="0" dirty="0" smtClean="0"/>
                            <a:t>                         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ru-RU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b="0" dirty="0" smtClean="0"/>
                            <a:t>=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b="0" dirty="0" smtClean="0"/>
                            <a:t>=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dirty="0" smtClean="0">
                                  <a:latin typeface="Cambria Math"/>
                                </a:rPr>
                                <m:t>1</m:t>
                              </m:r>
                              <m:r>
                                <a:rPr lang="en-US" b="0" i="0" dirty="0" smtClean="0">
                                  <a:latin typeface="Cambria Math"/>
                                </a:rPr>
                                <m:t>, 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dirty="0" smtClean="0">
                                  <a:latin typeface="Cambria Math"/>
                                </a:rPr>
                                <m:t>k</m:t>
                              </m:r>
                              <m:r>
                                <a:rPr lang="en-US" b="0" i="0" dirty="0" smtClean="0">
                                  <a:latin typeface="Cambria Math"/>
                                </a:rPr>
                                <m:t>  </m:t>
                              </m:r>
                              <m:r>
                                <a:rPr lang="ru-RU" b="0" i="1" dirty="0" smtClean="0">
                                  <a:latin typeface="Cambria Math"/>
                                </a:rPr>
                                <m:t>є</m:t>
                              </m:r>
                            </m:oMath>
                          </a14:m>
                          <a:r>
                            <a:rPr lang="en-US" b="0" dirty="0" smtClean="0"/>
                            <a:t> N</a:t>
                          </a:r>
                          <a:endParaRPr lang="ru-RU" b="0" dirty="0"/>
                        </a:p>
                      </a:txBody>
                      <a:tcPr/>
                    </a:tc>
                  </a:tr>
                  <a:tr h="1584176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возведение</a:t>
                          </a:r>
                          <a:r>
                            <a:rPr lang="ru-RU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в степень комплексного числа</a:t>
                          </a:r>
                          <a:endParaRPr lang="ru-RU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ru-RU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  <m:t>𝑎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  <m:t>+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  <m:t>𝑏𝑖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  <m:t>𝑛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  <m:t>𝑎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  <m:t>+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  <m:t>𝑏𝑖</m:t>
                                    </m:r>
                                  </m:e>
                                </m:d>
                                <m:r>
                                  <a:rPr lang="en-US" b="0" i="1" smtClean="0"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∗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  <m:t>𝑎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  <m:t>+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  <m:t>𝑏𝑖</m:t>
                                    </m:r>
                                  </m:e>
                                </m:d>
                                <m:r>
                                  <a:rPr lang="en-US" b="0" i="1" smtClean="0"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∗…∗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  <m:t>𝑎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  <m:t>+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  <m:t>𝑏𝑖</m:t>
                                    </m:r>
                                  </m:e>
                                </m:d>
                                <m:r>
                                  <a:rPr lang="en-US" b="0" i="1" smtClean="0"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,  </m:t>
                                </m:r>
                                <m:r>
                                  <a:rPr lang="en-US" b="0" i="1" smtClean="0"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  <m:r>
                                  <a:rPr lang="en-US" b="0" i="1" smtClean="0"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 є</m:t>
                                </m:r>
                                <m:r>
                                  <m:rPr>
                                    <m:sty m:val="p"/>
                                  </m:rPr>
                                  <a:rPr lang="en-US" b="0" i="1" smtClean="0"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N</m:t>
                                </m:r>
                              </m:oMath>
                            </m:oMathPara>
                          </a14:m>
                          <a:endParaRPr lang="en-US" b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b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ru-RU" b="0" i="1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𝑎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+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𝑏𝑖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= 1, </a:t>
                          </a:r>
                          <a:endParaRPr lang="ru-RU" b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1800" b="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ru-RU" sz="1800" b="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b="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𝑎</m:t>
                                    </m:r>
                                    <m:r>
                                      <a:rPr lang="en-US" sz="1800" b="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+</m:t>
                                    </m:r>
                                    <m:r>
                                      <a:rPr lang="en-US" sz="1800" b="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𝑏𝑖</m:t>
                                    </m:r>
                                    <m:r>
                                      <a:rPr lang="en-US" sz="1800" b="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en-US" sz="1800" b="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−</m:t>
                                    </m:r>
                                    <m:r>
                                      <a:rPr lang="en-US" sz="1800" b="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𝑛</m:t>
                                    </m:r>
                                  </m:sup>
                                </m:sSup>
                                <m:r>
                                  <a:rPr lang="en-US" sz="1800" b="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1800" b="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  <m:t>(</m:t>
                                    </m:r>
                                    <m:sSup>
                                      <m:sSupPr>
                                        <m:ctrlPr>
                                          <a:rPr lang="ru-RU" b="0" i="1" smtClean="0">
                                            <a:latin typeface="Cambria Math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  <a:cs typeface="Times New Roman" panose="02020603050405020304" pitchFamily="18" charset="0"/>
                                          </a:rPr>
                                          <m:t>𝑎</m:t>
                                        </m:r>
                                        <m:r>
                                          <a:rPr lang="en-US" b="0" i="1" smtClean="0">
                                            <a:latin typeface="Cambria Math"/>
                                            <a:cs typeface="Times New Roman" panose="02020603050405020304" pitchFamily="18" charset="0"/>
                                          </a:rPr>
                                          <m:t>+</m:t>
                                        </m:r>
                                        <m:r>
                                          <a:rPr lang="en-US" b="0" i="1" smtClean="0">
                                            <a:latin typeface="Cambria Math"/>
                                            <a:cs typeface="Times New Roman" panose="02020603050405020304" pitchFamily="18" charset="0"/>
                                          </a:rPr>
                                          <m:t>𝑏𝑖</m:t>
                                        </m:r>
                                        <m:r>
                                          <a:rPr lang="en-US" b="0" i="1" smtClean="0">
                                            <a:latin typeface="Cambria Math"/>
                                            <a:cs typeface="Times New Roman" panose="02020603050405020304" pitchFamily="18" charset="0"/>
                                          </a:rPr>
                                          <m:t>)</m:t>
                                        </m:r>
                                      </m:e>
                                      <m:sup>
                                        <m:r>
                                          <a:rPr lang="en-US" b="0" i="1" smtClean="0">
                                            <a:latin typeface="Cambria Math"/>
                                            <a:cs typeface="Times New Roman" panose="02020603050405020304" pitchFamily="18" charset="0"/>
                                          </a:rPr>
                                          <m:t>𝑛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ru-RU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16194972"/>
                  </p:ext>
                </p:extLst>
              </p:nvPr>
            </p:nvGraphicFramePr>
            <p:xfrm>
              <a:off x="251520" y="1340768"/>
              <a:ext cx="8568952" cy="36004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808312"/>
                    <a:gridCol w="5760640"/>
                  </a:tblGrid>
                  <a:tr h="201622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возведение мнимой единицы в натуральную степень 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48783" t="-1813" b="-78550"/>
                          </a:stretch>
                        </a:blipFill>
                      </a:tcPr>
                    </a:tc>
                  </a:tr>
                  <a:tr h="1584176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возведение</a:t>
                          </a:r>
                          <a:r>
                            <a:rPr lang="ru-RU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в степень комплексного числа</a:t>
                          </a:r>
                          <a:endParaRPr lang="ru-RU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48783" t="-129615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08912" cy="936104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</a:t>
            </a:r>
            <a:r>
              <a:rPr lang="ru-RU" sz="28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НАД КОМПЛЕКСНЫМИ ЧИСЛАМИ</a:t>
            </a:r>
            <a:endParaRPr lang="ru-RU" sz="28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5428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Таблица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3207971"/>
                  </p:ext>
                </p:extLst>
              </p:nvPr>
            </p:nvGraphicFramePr>
            <p:xfrm>
              <a:off x="251520" y="1340768"/>
              <a:ext cx="8568952" cy="1310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808312"/>
                    <a:gridCol w="5760640"/>
                  </a:tblGrid>
                  <a:tr h="100796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извлечение квадратного корня из комплексного числа</a:t>
                          </a:r>
                        </a:p>
                        <a:p>
                          <a:endParaRPr lang="ru-RU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ru-RU" sz="2000" b="0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𝑎</m:t>
                                  </m:r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𝑏𝑖</m:t>
                                  </m:r>
                                </m:e>
                              </m:rad>
                              <m:r>
                                <a:rPr lang="en-US" sz="2000" b="0" i="1" smtClean="0">
                                  <a:latin typeface="Cambria Math"/>
                                </a:rPr>
                                <m:t> </m:t>
                              </m:r>
                            </m:oMath>
                          </a14:m>
                          <a:r>
                            <a:rPr lang="en-US" sz="2000" b="0" dirty="0" smtClean="0"/>
                            <a:t>= ±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0" smtClean="0">
                                  <a:latin typeface="Cambria Math"/>
                                </a:rPr>
                                <m:t>(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2000" b="0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f>
                                    <m:fPr>
                                      <m:ctrlPr>
                                        <a:rPr lang="en-US" sz="2000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ad>
                                        <m:radPr>
                                          <m:degHide m:val="on"/>
                                          <m:ctrlPr>
                                            <a:rPr lang="en-US" sz="2000" b="0" i="1" smtClean="0">
                                              <a:latin typeface="Cambria Math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sSup>
                                            <m:sSupPr>
                                              <m:ctrlPr>
                                                <a:rPr lang="en-US" sz="2000" b="0" i="1" smtClean="0">
                                                  <a:latin typeface="Cambria Math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sz="2000" b="0" i="1" smtClean="0">
                                                  <a:latin typeface="Cambria Math"/>
                                                </a:rPr>
                                                <m:t>𝑎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sz="2000" b="0" i="1" smtClean="0">
                                                  <a:latin typeface="Cambria Math"/>
                                                </a:rPr>
                                                <m:t>2+</m:t>
                                              </m:r>
                                              <m:sSup>
                                                <m:sSupPr>
                                                  <m:ctrlPr>
                                                    <a:rPr lang="en-US" sz="2000" b="0" i="1" smtClean="0">
                                                      <a:latin typeface="Cambria Math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en-US" sz="2000" b="0" i="1" smtClean="0">
                                                      <a:latin typeface="Cambria Math"/>
                                                    </a:rPr>
                                                    <m:t>𝑏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en-US" sz="2000" b="0" i="1" smtClean="0">
                                                      <a:latin typeface="Cambria Math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</m:sup>
                                          </m:sSup>
                                        </m:e>
                                      </m:rad>
                                      <m:r>
                                        <a:rPr lang="en-US" sz="2000" b="0" i="1" smtClean="0"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en-US" sz="2000" b="0" i="1" smtClean="0">
                                          <a:latin typeface="Cambria Math"/>
                                        </a:rPr>
                                        <m:t>𝑎</m:t>
                                      </m:r>
                                    </m:num>
                                    <m:den>
                                      <m:r>
                                        <a:rPr lang="en-US" sz="20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rad>
                            </m:oMath>
                          </a14:m>
                          <a:r>
                            <a:rPr lang="en-US" sz="2000" b="0" dirty="0" smtClean="0"/>
                            <a:t> </a:t>
                          </a:r>
                          <a:r>
                            <a:rPr lang="ru-RU" sz="2000" b="0" dirty="0" smtClean="0"/>
                            <a:t>  </a:t>
                          </a:r>
                          <a:r>
                            <a:rPr lang="en-US" sz="2000" b="0" dirty="0" smtClean="0"/>
                            <a:t>± </a:t>
                          </a:r>
                          <a:r>
                            <a:rPr lang="en-US" sz="2000" b="0" dirty="0" err="1" smtClean="0"/>
                            <a:t>i</a:t>
                          </a:r>
                          <a:r>
                            <a:rPr lang="ru-RU" sz="2000" b="0" baseline="0" dirty="0" smtClean="0"/>
                            <a:t>*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US" sz="2000" b="0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f>
                                    <m:fPr>
                                      <m:ctrlPr>
                                        <a:rPr lang="en-US" sz="2000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ad>
                                        <m:radPr>
                                          <m:degHide m:val="on"/>
                                          <m:ctrlPr>
                                            <a:rPr lang="en-US" sz="2000" b="0" i="1" smtClean="0">
                                              <a:latin typeface="Cambria Math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sSup>
                                            <m:sSupPr>
                                              <m:ctrlPr>
                                                <a:rPr lang="en-US" sz="2000" b="0" i="1" smtClean="0">
                                                  <a:latin typeface="Cambria Math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sz="2000" b="0" i="1" smtClean="0">
                                                  <a:latin typeface="Cambria Math"/>
                                                </a:rPr>
                                                <m:t>𝑎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sz="2000" b="0" i="1" smtClean="0"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  <m:r>
                                            <a:rPr lang="en-US" sz="2000" b="0" i="1" smtClean="0">
                                              <a:latin typeface="Cambria Math"/>
                                            </a:rPr>
                                            <m:t>+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n-US" sz="2000" b="0" i="1" smtClean="0">
                                                  <a:latin typeface="Cambria Math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sz="2000" b="0" i="1" smtClean="0">
                                                  <a:latin typeface="Cambria Math"/>
                                                </a:rPr>
                                                <m:t>𝑏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sz="2000" b="0" i="1" smtClean="0"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e>
                                      </m:rad>
                                      <m:r>
                                        <a:rPr lang="en-US" sz="2000" b="0" i="1" smtClean="0">
                                          <a:latin typeface="Cambria Math"/>
                                        </a:rPr>
                                        <m:t> −</m:t>
                                      </m:r>
                                      <m:r>
                                        <a:rPr lang="en-US" sz="2000" b="0" i="1" smtClean="0">
                                          <a:latin typeface="Cambria Math"/>
                                        </a:rPr>
                                        <m:t>𝑎</m:t>
                                      </m:r>
                                    </m:num>
                                    <m:den>
                                      <m:r>
                                        <a:rPr lang="en-US" sz="20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rad>
                            </m:oMath>
                          </a14:m>
                          <a:r>
                            <a:rPr lang="en-US" sz="2000" b="0" dirty="0" smtClean="0"/>
                            <a:t>  )</a:t>
                          </a:r>
                          <a:endParaRPr lang="ru-RU" sz="2000" b="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Таблица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3207971"/>
                  </p:ext>
                </p:extLst>
              </p:nvPr>
            </p:nvGraphicFramePr>
            <p:xfrm>
              <a:off x="251520" y="1340768"/>
              <a:ext cx="8568952" cy="1310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808312"/>
                    <a:gridCol w="5760640"/>
                  </a:tblGrid>
                  <a:tr h="131064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извлечение квадратного корня из комплексного числа</a:t>
                          </a:r>
                        </a:p>
                        <a:p>
                          <a:endParaRPr lang="ru-RU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48783" t="-2326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08912" cy="936104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</a:t>
            </a:r>
            <a:r>
              <a:rPr lang="ru-RU" sz="28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НАД КОМПЛЕКСНЫМИ ЧИСЛАМИ</a:t>
            </a:r>
            <a:endParaRPr lang="ru-RU" sz="28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5536" y="2996952"/>
            <a:ext cx="83529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скобках знак «+» берется при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&gt;0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а знак «-» берется при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 &lt;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</a:t>
            </a:r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53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283</TotalTime>
  <Words>906</Words>
  <Application>Microsoft Office PowerPoint</Application>
  <PresentationFormat>Экран (4:3)</PresentationFormat>
  <Paragraphs>73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Воздушный поток</vt:lpstr>
      <vt:lpstr>КОМПЛЕКСНЫЕ ЧИСЛА  (определение, действия над комплексными числами)</vt:lpstr>
      <vt:lpstr>КОМПЛЕКСНЫЕ ЧИСЛА</vt:lpstr>
      <vt:lpstr>ОПРЕДЕЛЕНИЕ</vt:lpstr>
      <vt:lpstr>ДЕЙСТВИЯ НАД КОМПЛЕКСНЫМИ ЧИСЛАМИ</vt:lpstr>
      <vt:lpstr>ДЕЙСТВИЯ НАД КОМПЛЕКСНЫМИ ЧИСЛАМИ</vt:lpstr>
      <vt:lpstr>ДЕЙСТВИЯ НАД КОМПЛЕКСНЫМИ ЧИСЛАМИ</vt:lpstr>
      <vt:lpstr>ДЕЙСТВИЯ НАД КОМПЛЕКСНЫМИ ЧИСЛАМИ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КОМПЛЕКСНЫЕ ЧИСЛА</dc:title>
  <dc:creator>физика</dc:creator>
  <cp:lastModifiedBy>физика</cp:lastModifiedBy>
  <cp:revision>14</cp:revision>
  <dcterms:created xsi:type="dcterms:W3CDTF">2016-12-27T17:12:59Z</dcterms:created>
  <dcterms:modified xsi:type="dcterms:W3CDTF">2016-12-27T22:18:32Z</dcterms:modified>
</cp:coreProperties>
</file>