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1" autoAdjust="0"/>
    <p:restoredTop sz="86323" autoAdjust="0"/>
  </p:normalViewPr>
  <p:slideViewPr>
    <p:cSldViewPr>
      <p:cViewPr>
        <p:scale>
          <a:sx n="66" d="100"/>
          <a:sy n="66" d="100"/>
        </p:scale>
        <p:origin x="-76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005064"/>
            <a:ext cx="5637010" cy="88211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физики Удодова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Е.Д.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319367" cy="223224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Aparajita" panose="020B0604020202020204" pitchFamily="34" charset="0"/>
              </a:rPr>
              <a:t>КОМПЛЕКСНЫЕ ЧИСЛА</a:t>
            </a:r>
            <a:br>
              <a:rPr lang="ru-RU" sz="4800" dirty="0" smtClean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Aparajita" panose="020B0604020202020204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cs typeface="Aparajita" panose="020B0604020202020204" pitchFamily="34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cs typeface="Aparajita" panose="020B0604020202020204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cs typeface="Aparajita" panose="020B0604020202020204" pitchFamily="34" charset="0"/>
              </a:rPr>
              <a:t>(определение, действия над комплексными числами)</a:t>
            </a:r>
            <a:endParaRPr lang="ru-RU" sz="2000" dirty="0">
              <a:solidFill>
                <a:srgbClr val="FF0000"/>
              </a:solidFill>
              <a:cs typeface="Aparajita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62068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Нагорьевская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КОМПЛЕКСНЫЕ ЧИСЛА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340768"/>
            <a:ext cx="66967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1.1. мнимая единица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1.2. комплексные числа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1.3. действительное комплексное число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1.4. сопряженные комплексные числа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числа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1.6. равные комплексные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ДЕЙСТВИЯ НАД КОМПЛЕКСНЫМИ ЧИСЛАМИ: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2.1.сложение комплексных чисел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2.2. вычитание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комплексных чисел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2.3. умножение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комплексных чисел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2.4. 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комплексных чисел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2.5. возведение мнимой единицы в натуральную степень 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6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ОПРЕДЕЛЕНИЕ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3949792"/>
                  </p:ext>
                </p:extLst>
              </p:nvPr>
            </p:nvGraphicFramePr>
            <p:xfrm>
              <a:off x="323528" y="1124744"/>
              <a:ext cx="8496944" cy="48699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8192"/>
                    <a:gridCol w="6768752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мнимая единица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Число(</a:t>
                          </a:r>
                          <a:r>
                            <a:rPr lang="en-US" sz="14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),</a:t>
                          </a:r>
                          <a:r>
                            <a:rPr lang="ru-RU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удовлетворяющее равенству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400" i="1" baseline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1" i="1" baseline="0" smtClean="0"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  <m:sup>
                                  <m:r>
                                    <a:rPr lang="en-US" sz="1400" b="1" i="1" baseline="0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-1</a:t>
                          </a:r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комплексные числа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Числа вида </a:t>
                          </a:r>
                          <a:r>
                            <a:rPr lang="en-US" sz="1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n-US" sz="1400" i="1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a+bi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где 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любые действительные числа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мнимая единица, причем 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 - действительная часть,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 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 мнимая часть комплексного числа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90750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действительное комплексное число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Комплексное число, если 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=0: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a+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4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чисто мнимое комплексное число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Комплексное число, если а = 0, 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b≠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0: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0+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bi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или просто 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bi</a:t>
                          </a: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Число</a:t>
                          </a:r>
                          <a:r>
                            <a:rPr lang="ru-RU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4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равно нулю</a:t>
                          </a: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сопряженные комплексные числа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Два числа</a:t>
                          </a:r>
                          <a:r>
                            <a:rPr lang="ru-RU" sz="18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sz="18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a+bi</a:t>
                          </a:r>
                          <a:r>
                            <a:rPr lang="ru-RU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и </a:t>
                          </a:r>
                          <a:r>
                            <a:rPr lang="en-US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ru-RU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-</a:t>
                          </a:r>
                          <a:r>
                            <a:rPr lang="en-US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bi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противоположные комплексные числа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Два числа</a:t>
                          </a:r>
                          <a:r>
                            <a:rPr lang="ru-RU" sz="14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</a:t>
                          </a:r>
                          <a:r>
                            <a:rPr lang="en-US" sz="14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a+bi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и     - 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-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bi</a:t>
                          </a:r>
                          <a:endParaRPr lang="ru-RU" sz="11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равные комплексные числа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Два числа</a:t>
                          </a:r>
                          <a:r>
                            <a:rPr lang="ru-RU" sz="14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4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1400" b="0" i="1" kern="1200" baseline="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       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   </m:t>
                                  </m:r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4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,   если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   </m:t>
                                  </m:r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4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b="0" i="1" kern="1200" baseline="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sz="140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4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1400" b="0" i="1" kern="1200" baseline="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=</m:t>
                              </m:r>
                              <m:sSub>
                                <m:sSubPr>
                                  <m:ctrlPr>
                                    <a:rPr lang="en-US" sz="140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4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3949792"/>
                  </p:ext>
                </p:extLst>
              </p:nvPr>
            </p:nvGraphicFramePr>
            <p:xfrm>
              <a:off x="323528" y="1124744"/>
              <a:ext cx="8496944" cy="48699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8192"/>
                    <a:gridCol w="6768752"/>
                  </a:tblGrid>
                  <a:tr h="5181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мнимая единица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5586" t="-1176" b="-840000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комплексные числа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Числа вида </a:t>
                          </a:r>
                          <a:r>
                            <a:rPr lang="en-US" sz="1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n-US" sz="1400" i="1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a+bi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где 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любые действительные числа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400" i="1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мнимая единица, причем 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 - действительная часть,</a:t>
                          </a:r>
                          <a:r>
                            <a:rPr lang="en-US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 </a:t>
                          </a:r>
                          <a:r>
                            <a:rPr lang="ru-RU" sz="14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 мнимая часть комплексного числа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90750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действительное комплексное число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Комплексное число, если 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=0: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a+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4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</a:txBody>
                      <a:tcPr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чисто мнимое комплексное число</a:t>
                          </a:r>
                          <a:endParaRPr lang="ru-RU" sz="14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Комплексное число, если а = 0, 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b≠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0: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0+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bi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или просто 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bi</a:t>
                          </a: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Число</a:t>
                          </a:r>
                          <a:r>
                            <a:rPr lang="ru-RU" sz="1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400" i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z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4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равно нулю</a:t>
                          </a: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сопряженные комплексные числа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Два числа</a:t>
                          </a:r>
                          <a:r>
                            <a:rPr lang="ru-RU" sz="18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sz="18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a+bi</a:t>
                          </a:r>
                          <a:r>
                            <a:rPr lang="ru-RU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и </a:t>
                          </a:r>
                          <a:r>
                            <a:rPr lang="en-US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ru-RU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-</a:t>
                          </a:r>
                          <a:r>
                            <a:rPr lang="en-US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bi</a:t>
                          </a:r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противоположные комплексные числа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Два числа</a:t>
                          </a:r>
                          <a:r>
                            <a:rPr lang="ru-RU" sz="14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</a:t>
                          </a:r>
                          <a:r>
                            <a:rPr lang="en-US" sz="14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a+bi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и     - 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-</a:t>
                          </a:r>
                          <a:r>
                            <a:rPr lang="en-US" sz="14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bi</a:t>
                          </a:r>
                          <a:endParaRPr lang="ru-RU" sz="11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равные комплексные числа</a:t>
                          </a:r>
                        </a:p>
                        <a:p>
                          <a:endParaRPr lang="ru-RU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5586" t="-565833" b="-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973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НАД КОМПЛЕКСНЫМИ ЧИСЛАМИ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9913747"/>
                  </p:ext>
                </p:extLst>
              </p:nvPr>
            </p:nvGraphicFramePr>
            <p:xfrm>
              <a:off x="251520" y="1340768"/>
              <a:ext cx="8568952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8312"/>
                    <a:gridCol w="5760640"/>
                  </a:tblGrid>
                  <a:tr h="79711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сложение комплексных чисел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2  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(</a:t>
                          </a:r>
                          <a:r>
                            <a:rPr lang="en-US" sz="1800" b="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a+bi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 +(</a:t>
                          </a:r>
                          <a:r>
                            <a:rPr lang="en-US" sz="1800" b="0" i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 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+di) = (</a:t>
                          </a:r>
                          <a:r>
                            <a:rPr lang="en-US" sz="1800" b="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a+c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)+(</a:t>
                          </a:r>
                          <a:r>
                            <a:rPr lang="en-US" sz="1800" b="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b+d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)I</a:t>
                          </a:r>
                        </a:p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2  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(</a:t>
                          </a:r>
                          <a:r>
                            <a:rPr lang="en-US" sz="1800" b="0" i="1" kern="1200" baseline="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a+bi</a:t>
                          </a:r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 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+(-</a:t>
                          </a:r>
                          <a:r>
                            <a:rPr lang="en-US" sz="1800" b="0" i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 -bi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 =0</a:t>
                          </a:r>
                          <a:endParaRPr lang="ru-RU" b="0" dirty="0"/>
                        </a:p>
                      </a:txBody>
                      <a:tcPr/>
                    </a:tc>
                  </a:tr>
                  <a:tr h="79711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вычитание комплексных чисел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2  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(</a:t>
                          </a:r>
                          <a:r>
                            <a:rPr lang="en-US" sz="1800" b="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a+bi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 -(</a:t>
                          </a:r>
                          <a:r>
                            <a:rPr lang="en-US" sz="1800" b="0" i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 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+di) = (a-c)+(b – d)</a:t>
                          </a:r>
                          <a:r>
                            <a:rPr lang="en-US" sz="1800" b="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lang="ru-RU" b="0" dirty="0"/>
                        </a:p>
                      </a:txBody>
                      <a:tcPr/>
                    </a:tc>
                  </a:tr>
                  <a:tr h="79711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умножение комплексных чисел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*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2  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(</a:t>
                          </a:r>
                          <a:r>
                            <a:rPr lang="en-US" sz="1800" b="0" i="1" kern="1200" baseline="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a+bi</a:t>
                          </a:r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 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*(</a:t>
                          </a:r>
                          <a:r>
                            <a:rPr lang="en-US" sz="1800" b="0" i="0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 </a:t>
                          </a:r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+di) = (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ac - </a:t>
                          </a:r>
                          <a:r>
                            <a:rPr lang="en-US" sz="1800" b="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bd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)+(</a:t>
                          </a:r>
                          <a:r>
                            <a:rPr lang="en-US" sz="1800" b="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bc+ad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r>
                            <a:rPr lang="en-US" sz="1800" b="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lang="ru-RU" b="0" dirty="0">
                            <a:effectLst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*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2  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(</a:t>
                          </a:r>
                          <a:r>
                            <a:rPr lang="en-US" sz="1800" b="0" i="1" kern="1200" baseline="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a+bi</a:t>
                          </a:r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 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*(</a:t>
                          </a:r>
                          <a:r>
                            <a:rPr lang="en-US" sz="1800" b="0" i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 -bi</a:t>
                          </a:r>
                          <a:r>
                            <a:rPr lang="en-US" sz="1800" b="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 </a:t>
                          </a:r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800" b="0" i="1" kern="1200" baseline="0" dirty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ru-RU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9913747"/>
                  </p:ext>
                </p:extLst>
              </p:nvPr>
            </p:nvGraphicFramePr>
            <p:xfrm>
              <a:off x="251520" y="1340768"/>
              <a:ext cx="8568952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8312"/>
                    <a:gridCol w="576064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сложение комплексных чисел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8783" t="-4000" b="-2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вычитание комплексных чисел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8783" t="-104000" b="-1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умножение комплексных чисел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8783" t="-204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467544" y="443711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числа складываются, вычитаются и умножаются как многочлены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0825516"/>
                  </p:ext>
                </p:extLst>
              </p:nvPr>
            </p:nvGraphicFramePr>
            <p:xfrm>
              <a:off x="251520" y="1340768"/>
              <a:ext cx="8568952" cy="25016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8312"/>
                    <a:gridCol w="5760640"/>
                  </a:tblGrid>
                  <a:tr h="10079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деление комплексных чисел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 </a:t>
                          </a:r>
                          <a:r>
                            <a:rPr lang="en-US" sz="1800" i="1" kern="1200" baseline="0" dirty="0" err="1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a+bi</a:t>
                          </a:r>
                          <a:r>
                            <a:rPr lang="en-US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2  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en-US" sz="1800" i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 </a:t>
                          </a:r>
                          <a:r>
                            <a:rPr lang="en-US" sz="1800" i="1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</a:t>
                          </a:r>
                          <a:r>
                            <a:rPr lang="en-US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di,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800" b="0" i="1" kern="1200" baseline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2  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≠0+0i</a:t>
                          </a:r>
                          <a:r>
                            <a:rPr lang="ru-RU" sz="1800" i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то</a:t>
                          </a: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800" b="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1 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 kern="1200" baseline="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kern="1200" baseline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1800" b="0" i="1" kern="1200" baseline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2  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ru-RU" b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a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bi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800" i="0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c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i="0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di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b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a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bi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  <m:r>
                                    <a:rPr lang="ru-RU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∗(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i="0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c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i="0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di</m:t>
                                  </m:r>
                                  <m:r>
                                    <a:rPr lang="ru-RU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ru-RU" sz="1800" b="0" i="1" kern="1200" baseline="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1800" i="0" kern="1200" baseline="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c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i="0" kern="1200" baseline="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i="1" kern="1200" baseline="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1800" i="1" kern="1200" baseline="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di</m:t>
                                      </m:r>
                                    </m:e>
                                  </m:d>
                                  <m:r>
                                    <a:rPr lang="ru-RU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∗(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i="0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c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i="0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ru-RU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di</m:t>
                                  </m:r>
                                  <m:r>
                                    <a:rPr lang="ru-RU" sz="1800" b="0" i="1" kern="1200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ru-RU" b="0" i="1" smtClean="0">
                                  <a:latin typeface="Cambria Math"/>
                                </a:rPr>
                                <m:t>=   </m:t>
                              </m:r>
                              <m:f>
                                <m:f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𝑎𝑐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𝑏𝑑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ru-RU" b="0" i="1" smtClean="0">
                                  <a:latin typeface="Cambria Math"/>
                                </a:rPr>
                                <m:t>+   </m:t>
                              </m:r>
                              <m:f>
                                <m:f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𝑏𝑐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𝑎𝑑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US" b="0" dirty="0" smtClean="0"/>
                            <a:t> I</a:t>
                          </a:r>
                        </a:p>
                        <a:p>
                          <a:endParaRPr lang="ru-RU" b="0" dirty="0"/>
                        </a:p>
                      </a:txBody>
                      <a:tcPr/>
                    </a:tc>
                  </a:tr>
                  <a:tr h="128510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возведение мнимой единицы в натуральную степень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=0, 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=−1,   </m:t>
                              </m:r>
                            </m:oMath>
                          </a14:m>
                          <a:r>
                            <a:rPr lang="en-US" b="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 = -1,</a:t>
                          </a:r>
                          <a:r>
                            <a:rPr lang="en-US" b="0" baseline="0" dirty="0" smtClean="0"/>
                            <a:t>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baseline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1 </a:t>
                          </a:r>
                          <a:r>
                            <a:rPr lang="ru-RU" b="0" dirty="0" smtClean="0"/>
                            <a:t> и т.д.</a:t>
                          </a:r>
                        </a:p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 </a:t>
                          </a:r>
                          <a:r>
                            <a:rPr lang="ru-RU" b="0" dirty="0" smtClean="0"/>
                            <a:t>дает четыре вида степени: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b="0" dirty="0" smtClean="0"/>
                            <a:t>                  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-1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-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b="0" dirty="0" smtClean="0"/>
                            <a:t>              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0" dirty="0" smtClean="0">
                                  <a:latin typeface="Cambria Math"/>
                                </a:rPr>
                                <m:t>, 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k</m:t>
                              </m:r>
                              <m:r>
                                <a:rPr lang="en-US" b="0" i="0" dirty="0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ru-RU" b="0" i="1" dirty="0" smtClean="0">
                                  <a:latin typeface="Cambria Math"/>
                                </a:rPr>
                                <m:t>є</m:t>
                              </m:r>
                            </m:oMath>
                          </a14:m>
                          <a:r>
                            <a:rPr lang="en-US" b="0" dirty="0" smtClean="0"/>
                            <a:t> N</a:t>
                          </a:r>
                          <a:endParaRPr lang="ru-RU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0825516"/>
                  </p:ext>
                </p:extLst>
              </p:nvPr>
            </p:nvGraphicFramePr>
            <p:xfrm>
              <a:off x="251520" y="1340768"/>
              <a:ext cx="8568952" cy="25016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8312"/>
                    <a:gridCol w="5760640"/>
                  </a:tblGrid>
                  <a:tr h="121653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деление комплексных чисел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8783" t="-3015" b="-107035"/>
                          </a:stretch>
                        </a:blipFill>
                      </a:tcPr>
                    </a:tc>
                  </a:tr>
                  <a:tr h="128510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возведение мнимой единицы в натуральную степень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8783" t="-97156" b="-94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НАД КОМПЛЕКСНЫМИ ЧИСЛАМИ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149080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делении комплексных чисел надо умножить числитель и знаменатель дроби на число, сопряженное знаменателю, и записать ответ в виде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= x +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6194972"/>
                  </p:ext>
                </p:extLst>
              </p:nvPr>
            </p:nvGraphicFramePr>
            <p:xfrm>
              <a:off x="251520" y="1340768"/>
              <a:ext cx="8568952" cy="36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8312"/>
                    <a:gridCol w="5760640"/>
                  </a:tblGrid>
                  <a:tr h="20162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возведение мнимой единицы в натуральную степень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=0,  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=−1,   </m:t>
                              </m:r>
                            </m:oMath>
                          </a14:m>
                          <a:r>
                            <a:rPr lang="en-US" b="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 = -1,</a:t>
                          </a:r>
                          <a:r>
                            <a:rPr lang="en-US" b="0" baseline="0" dirty="0" smtClean="0"/>
                            <a:t>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baseline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1 </a:t>
                          </a:r>
                          <a:r>
                            <a:rPr lang="ru-RU" b="0" dirty="0" smtClean="0"/>
                            <a:t> и т.д.</a:t>
                          </a:r>
                          <a:endParaRPr lang="en-US" b="0" dirty="0" smtClean="0"/>
                        </a:p>
                        <a:p>
                          <a:endParaRPr lang="ru-RU" b="0" dirty="0" smtClean="0"/>
                        </a:p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 </a:t>
                          </a:r>
                          <a:r>
                            <a:rPr lang="ru-RU" b="0" dirty="0" smtClean="0"/>
                            <a:t>дает четыре вида степени:</a:t>
                          </a:r>
                          <a:endParaRPr lang="en-US" b="0" dirty="0" smtClean="0"/>
                        </a:p>
                        <a:p>
                          <a:endParaRPr lang="ru-RU" b="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b="0" dirty="0" smtClean="0"/>
                            <a:t>                  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-1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-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b="0" dirty="0" smtClean="0"/>
                            <a:t>              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/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0" dirty="0" smtClean="0">
                                  <a:latin typeface="Cambria Math"/>
                                </a:rPr>
                                <m:t>, 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k</m:t>
                              </m:r>
                              <m:r>
                                <a:rPr lang="en-US" b="0" i="0" dirty="0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ru-RU" b="0" i="1" dirty="0" smtClean="0">
                                  <a:latin typeface="Cambria Math"/>
                                </a:rPr>
                                <m:t>є</m:t>
                              </m:r>
                            </m:oMath>
                          </a14:m>
                          <a:r>
                            <a:rPr lang="en-US" b="0" dirty="0" smtClean="0"/>
                            <a:t> N</a:t>
                          </a:r>
                          <a:endParaRPr lang="ru-RU" b="0" dirty="0"/>
                        </a:p>
                      </a:txBody>
                      <a:tcPr/>
                    </a:tc>
                  </a:tr>
                  <a:tr h="158417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возведение</a:t>
                          </a:r>
                          <a:r>
                            <a:rPr lang="ru-RU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в степень комплексного числа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𝑏𝑖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𝑏𝑖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𝑏𝑖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∗…∗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𝑏𝑖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,  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є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N</m:t>
                                </m:r>
                              </m:oMath>
                            </m:oMathPara>
                          </a14:m>
                          <a:endParaRPr lang="en-US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𝑏𝑖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1, </a:t>
                          </a:r>
                          <a:endParaRPr lang="ru-RU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800" b="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𝑎</m:t>
                                    </m:r>
                                    <m:r>
                                      <a:rPr lang="en-US" sz="1800" b="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lang="en-US" sz="1800" b="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𝑏𝑖</m:t>
                                    </m:r>
                                    <m:r>
                                      <a:rPr lang="en-US" sz="1800" b="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1800" b="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US" sz="1800" b="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ru-RU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𝑏𝑖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ru-RU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6194972"/>
                  </p:ext>
                </p:extLst>
              </p:nvPr>
            </p:nvGraphicFramePr>
            <p:xfrm>
              <a:off x="251520" y="1340768"/>
              <a:ext cx="8568952" cy="36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8312"/>
                    <a:gridCol w="5760640"/>
                  </a:tblGrid>
                  <a:tr h="201622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возведение мнимой единицы в натуральную степень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8783" t="-1813" b="-78550"/>
                          </a:stretch>
                        </a:blipFill>
                      </a:tcPr>
                    </a:tc>
                  </a:tr>
                  <a:tr h="158417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возведение</a:t>
                          </a:r>
                          <a:r>
                            <a:rPr lang="ru-RU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в степень комплексного числа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8783" t="-12961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НАД КОМПЛЕКСНЫМИ ЧИСЛАМИ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42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207971"/>
                  </p:ext>
                </p:extLst>
              </p:nvPr>
            </p:nvGraphicFramePr>
            <p:xfrm>
              <a:off x="251520" y="1340768"/>
              <a:ext cx="8568952" cy="1310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8312"/>
                    <a:gridCol w="5760640"/>
                  </a:tblGrid>
                  <a:tr h="10079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извлечение квадратного корня из комплексного числа</a:t>
                          </a:r>
                        </a:p>
                        <a:p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20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𝑏𝑖</m:t>
                                  </m:r>
                                </m:e>
                              </m:rad>
                              <m:r>
                                <a:rPr lang="en-US" sz="2000" b="0" i="1" smtClean="0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000" b="0" dirty="0" smtClean="0"/>
                            <a:t>= ±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smtClean="0">
                                  <a:latin typeface="Cambria Math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𝑎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2+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sz="200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2000" b="0" i="1" smtClean="0">
                                                      <a:latin typeface="Cambria Math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2000" b="0" i="1" smtClean="0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sup>
                                          </m:sSup>
                                        </m:e>
                                      </m:rad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sz="2000" b="0" dirty="0" smtClean="0"/>
                            <a:t> </a:t>
                          </a:r>
                          <a:r>
                            <a:rPr lang="ru-RU" sz="2000" b="0" dirty="0" smtClean="0"/>
                            <a:t>  </a:t>
                          </a:r>
                          <a:r>
                            <a:rPr lang="en-US" sz="2000" b="0" dirty="0" smtClean="0"/>
                            <a:t>± </a:t>
                          </a:r>
                          <a:r>
                            <a:rPr lang="en-US" sz="2000" b="0" dirty="0" err="1" smtClean="0"/>
                            <a:t>i</a:t>
                          </a:r>
                          <a:r>
                            <a:rPr lang="ru-RU" sz="2000" b="0" baseline="0" dirty="0" smtClean="0"/>
                            <a:t>*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𝑎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𝑏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 −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sz="2000" b="0" dirty="0" smtClean="0"/>
                            <a:t>  )</a:t>
                          </a:r>
                          <a:endParaRPr lang="ru-RU" sz="20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207971"/>
                  </p:ext>
                </p:extLst>
              </p:nvPr>
            </p:nvGraphicFramePr>
            <p:xfrm>
              <a:off x="251520" y="1340768"/>
              <a:ext cx="8568952" cy="1310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8312"/>
                    <a:gridCol w="5760640"/>
                  </a:tblGrid>
                  <a:tr h="13106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извлечение квадратного корня из комплексного числа</a:t>
                          </a:r>
                        </a:p>
                        <a:p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8783" t="-23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НАД КОМПЛЕКСНЫМИ ЧИСЛАМИ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99695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скобках знак «+» берется при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а знак «-» берется при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&lt;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5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283</TotalTime>
  <Words>906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КОМПЛЕКСНЫЕ ЧИСЛА  (определение, действия над комплексными числами)</vt:lpstr>
      <vt:lpstr>КОМПЛЕКСНЫЕ ЧИСЛА</vt:lpstr>
      <vt:lpstr>ОПРЕДЕЛЕНИЕ</vt:lpstr>
      <vt:lpstr>ДЕЙСТВИЯ НАД КОМПЛЕКСНЫМИ ЧИСЛАМИ</vt:lpstr>
      <vt:lpstr>ДЕЙСТВИЯ НАД КОМПЛЕКСНЫМИ ЧИСЛАМИ</vt:lpstr>
      <vt:lpstr>ДЕЙСТВИЯ НАД КОМПЛЕКСНЫМИ ЧИСЛАМИ</vt:lpstr>
      <vt:lpstr>ДЕЙСТВИЯ НАД КОМПЛЕКСНЫМИ ЧИСЛАМИ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КОМПЛЕКСНЫЕ ЧИСЛА</dc:title>
  <dc:creator>физика</dc:creator>
  <cp:lastModifiedBy>физика</cp:lastModifiedBy>
  <cp:revision>14</cp:revision>
  <dcterms:created xsi:type="dcterms:W3CDTF">2016-12-27T17:12:59Z</dcterms:created>
  <dcterms:modified xsi:type="dcterms:W3CDTF">2016-12-27T22:18:32Z</dcterms:modified>
</cp:coreProperties>
</file>