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70" r:id="rId7"/>
    <p:sldId id="262" r:id="rId8"/>
    <p:sldId id="264" r:id="rId9"/>
    <p:sldId id="260" r:id="rId10"/>
    <p:sldId id="268" r:id="rId11"/>
    <p:sldId id="269" r:id="rId12"/>
    <p:sldId id="271" r:id="rId13"/>
    <p:sldId id="272" r:id="rId14"/>
    <p:sldId id="273" r:id="rId15"/>
    <p:sldId id="261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51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6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25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5914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109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694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028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74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98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47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45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5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7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0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6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24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8485E-2404-44C3-86F6-A062782FE2FE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7922B-7710-4785-86F6-58D36F6B7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408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1056;&#1040;&#1041;&#1054;&#1058;&#1040;%20&#1042;%20&#1055;&#1040;&#1056;&#1040;&#1061;.htm" TargetMode="External"/><Relationship Id="rId13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17.xml"/><Relationship Id="rId12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hyperlink" Target="&#1058;&#1045;&#1057;&#1058;.ht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500F1F-2F49-488A-8432-366BEDDB664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77813"/>
            <a:ext cx="11225213" cy="1109662"/>
          </a:xfrm>
        </p:spPr>
        <p:txBody>
          <a:bodyPr>
            <a:normAutofit/>
          </a:bodyPr>
          <a:lstStyle/>
          <a:p>
            <a:br>
              <a:rPr lang="ru-RU" sz="1800" b="1" dirty="0"/>
            </a:b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физика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 </a:t>
            </a:r>
            <a:b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тема урока: Решение задач на закон Ома для полной цепи 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21832-4B24-48F4-AFF0-EE5A027EB943}"/>
              </a:ext>
            </a:extLst>
          </p:cNvPr>
          <p:cNvSpPr txBox="1"/>
          <p:nvPr/>
        </p:nvSpPr>
        <p:spPr>
          <a:xfrm>
            <a:off x="599089" y="1954924"/>
            <a:ext cx="356300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Фронтальный опрос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Проверка знания формул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задач: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3.1.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устных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3.2.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у доски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pPr marL="342900" indent="-342900">
              <a:buFontTx/>
              <a:buAutoNum type="arabicPeriod"/>
            </a:pPr>
            <a:endParaRPr lang="ru-RU" sz="2000" dirty="0"/>
          </a:p>
          <a:p>
            <a:pPr marL="342900" indent="-342900">
              <a:buAutoNum type="arabicPeriod"/>
            </a:pPr>
            <a:endParaRPr lang="ru-RU" sz="2000" dirty="0"/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20F50C-ADB7-4DD9-A00F-585176035D5A}"/>
              </a:ext>
            </a:extLst>
          </p:cNvPr>
          <p:cNvSpPr txBox="1"/>
          <p:nvPr/>
        </p:nvSpPr>
        <p:spPr>
          <a:xfrm>
            <a:off x="3377379" y="3616917"/>
            <a:ext cx="39378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Физическая пауза: «Интересно знать!»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сообщение 1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сообщение 2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Физкультминутка «Покажи»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Работа в парах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Тест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проверка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CF0049-4332-4E1A-AC04-AE54CE98B718}"/>
              </a:ext>
            </a:extLst>
          </p:cNvPr>
          <p:cNvSpPr txBox="1"/>
          <p:nvPr/>
        </p:nvSpPr>
        <p:spPr>
          <a:xfrm>
            <a:off x="7477432" y="4771079"/>
            <a:ext cx="30693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Домашнее задание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Итог учебного занятия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Рефлексия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249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797784"/>
            <a:ext cx="108284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2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18" name="Rectangle 22">
            <a:extLst>
              <a:ext uri="{FF2B5EF4-FFF2-40B4-BE49-F238E27FC236}">
                <a16:creationId xmlns:a16="http://schemas.microsoft.com/office/drawing/2014/main" id="{35C59E46-945E-4E07-86CB-DFD228145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461" y="1373858"/>
            <a:ext cx="1125107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 defTabSz="914400"/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закону Ома для полной цепи сила тока, измеряемая в амперах, равна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 defTabSz="914400"/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/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ε — ЭДС источника (в вольтах), r=4Ом — его внутреннее сопротивление, R — сопротивление цепи (в омах). При каком наименьшем сопротивлении цепи сила тока будет составлять не более 8% от силы тока короткого замыкания? (Ответ выразите в Ом)</a:t>
            </a:r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/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EDAD613-FCA1-43F7-8A9D-8AD3A95DD1C2}"/>
              </a:ext>
            </a:extLst>
          </p:cNvPr>
          <p:cNvSpPr/>
          <p:nvPr/>
        </p:nvSpPr>
        <p:spPr>
          <a:xfrm>
            <a:off x="2065807" y="1810256"/>
            <a:ext cx="4978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0638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из КИМ по подготовке к ЕГЭ по физике)</a:t>
            </a: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2234022-6731-4C20-9729-FB41315AA856}"/>
                  </a:ext>
                </a:extLst>
              </p:cNvPr>
              <p:cNvSpPr/>
              <p:nvPr/>
            </p:nvSpPr>
            <p:spPr>
              <a:xfrm>
                <a:off x="8277869" y="2718100"/>
                <a:ext cx="1683281" cy="7109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56616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𝞮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ru-RU" sz="2000" dirty="0">
                  <a:effectLst/>
                </a:endParaRPr>
              </a:p>
            </p:txBody>
          </p:sp>
        </mc:Choice>
        <mc:Fallback xmlns="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2234022-6731-4C20-9729-FB41315AA8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7869" y="2718100"/>
                <a:ext cx="1683281" cy="7109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C1B1F427-6392-4D3E-882C-D0470991E622}"/>
              </a:ext>
            </a:extLst>
          </p:cNvPr>
          <p:cNvSpPr txBox="1"/>
          <p:nvPr/>
        </p:nvSpPr>
        <p:spPr>
          <a:xfrm>
            <a:off x="734312" y="5583436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23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797784"/>
            <a:ext cx="1082842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ошибка измерения ЭДС источника тока, если школьный вольтметр, присоединенный к его полюсам, показывает 4 В, внутреннее сопротивление источника тока 0,55 Ом, а сопротивление вольтметра 700 Ом?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D3E11F-49E7-4217-870E-284D7CECE192}"/>
              </a:ext>
            </a:extLst>
          </p:cNvPr>
          <p:cNvSpPr txBox="1"/>
          <p:nvPr/>
        </p:nvSpPr>
        <p:spPr>
          <a:xfrm>
            <a:off x="752168" y="5555298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431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383027"/>
            <a:ext cx="10828421" cy="15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 1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подключении лампочки к батарейки элементов с ЭДС 4,5В вольтметр показал направление на лампочке 4В, а амперметр силу тока 0,25А. Какого внутреннее сопротивление батарейки?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A8BBBA-795A-4E4D-A1BD-6F535D20D814}"/>
              </a:ext>
            </a:extLst>
          </p:cNvPr>
          <p:cNvSpPr txBox="1"/>
          <p:nvPr/>
        </p:nvSpPr>
        <p:spPr>
          <a:xfrm>
            <a:off x="752168" y="5555298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З-1,2,3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8E4B75-5274-4905-9B9F-0707732BB6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000" t="23615" r="23553" b="30049"/>
          <a:stretch/>
        </p:blipFill>
        <p:spPr>
          <a:xfrm>
            <a:off x="4404202" y="3168303"/>
            <a:ext cx="3504556" cy="345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53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734312" y="1250159"/>
            <a:ext cx="108284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2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18" name="Rectangle 22">
            <a:extLst>
              <a:ext uri="{FF2B5EF4-FFF2-40B4-BE49-F238E27FC236}">
                <a16:creationId xmlns:a16="http://schemas.microsoft.com/office/drawing/2014/main" id="{35C59E46-945E-4E07-86CB-DFD228145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83" y="973057"/>
            <a:ext cx="1125107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 defTabSz="914400"/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lang="ru-RU" alt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закону Ома для полной цепи сила тока, измеряемая в амперах, равна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 defTabSz="914400"/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/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ε — ЭДС источника (в вольтах), r=4Ом — его внутреннее сопротивление, R — сопротивление цепи (в омах). При каком наименьшем сопротивлении цепи сила тока будет составлять не более 8% от силы тока короткого замыкания? (Ответ выразите в Ом)</a:t>
            </a:r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/>
            <a:endParaRPr lang="ru-RU" alt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EDAD613-FCA1-43F7-8A9D-8AD3A95DD1C2}"/>
              </a:ext>
            </a:extLst>
          </p:cNvPr>
          <p:cNvSpPr/>
          <p:nvPr/>
        </p:nvSpPr>
        <p:spPr>
          <a:xfrm>
            <a:off x="2306439" y="1265548"/>
            <a:ext cx="4978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0638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из КИМ по подготовке к ЕГЭ по физике)</a:t>
            </a:r>
            <a:endParaRPr lang="ru-RU" alt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2234022-6731-4C20-9729-FB41315AA856}"/>
                  </a:ext>
                </a:extLst>
              </p:cNvPr>
              <p:cNvSpPr/>
              <p:nvPr/>
            </p:nvSpPr>
            <p:spPr>
              <a:xfrm>
                <a:off x="8266222" y="1711721"/>
                <a:ext cx="1683281" cy="7109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56616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𝞮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ru-RU" sz="2000" dirty="0">
                  <a:effectLst/>
                </a:endParaRPr>
              </a:p>
            </p:txBody>
          </p:sp>
        </mc:Choice>
        <mc:Fallback xmlns=""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2234022-6731-4C20-9729-FB41315AA8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222" y="1711721"/>
                <a:ext cx="1683281" cy="7109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>
            <a:extLst>
              <a:ext uri="{FF2B5EF4-FFF2-40B4-BE49-F238E27FC236}">
                <a16:creationId xmlns:a16="http://schemas.microsoft.com/office/drawing/2014/main" id="{77A7191B-A21A-4B35-8D2A-BF179AA3A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2072" y="44127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Рисунок 33" descr="http://school.umk-spo.biz/images/otetu/log/om18.PNG">
            <a:extLst>
              <a:ext uri="{FF2B5EF4-FFF2-40B4-BE49-F238E27FC236}">
                <a16:creationId xmlns:a16="http://schemas.microsoft.com/office/drawing/2014/main" id="{7D803238-C206-4A1F-943B-519D2DDE4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102" y="3779874"/>
            <a:ext cx="4617119" cy="272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A1562B-D6B3-459F-B526-F7D48F0A27FC}"/>
              </a:ext>
            </a:extLst>
          </p:cNvPr>
          <p:cNvSpPr txBox="1"/>
          <p:nvPr/>
        </p:nvSpPr>
        <p:spPr>
          <a:xfrm>
            <a:off x="754547" y="5607841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З-1,2,3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368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327692"/>
            <a:ext cx="108284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ошибка измерения ЭДС источника тока, если школьный вольтметр, присоединенный к его полюсам, показывает 4 В, внутреннее сопротивление источника тока 0,55 Ом, а сопротивление вольтметра 700 Ом?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D3E11F-49E7-4217-870E-284D7CECE192}"/>
              </a:ext>
            </a:extLst>
          </p:cNvPr>
          <p:cNvSpPr txBox="1"/>
          <p:nvPr/>
        </p:nvSpPr>
        <p:spPr>
          <a:xfrm>
            <a:off x="752168" y="5555298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З-1,2,3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9">
            <a:extLst>
              <a:ext uri="{FF2B5EF4-FFF2-40B4-BE49-F238E27FC236}">
                <a16:creationId xmlns:a16="http://schemas.microsoft.com/office/drawing/2014/main" id="{8AC7B24B-C38D-4289-BFFF-CDC7E7E0D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8421" y="2742401"/>
            <a:ext cx="1951021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92" name="Рисунок 1">
            <a:extLst>
              <a:ext uri="{FF2B5EF4-FFF2-40B4-BE49-F238E27FC236}">
                <a16:creationId xmlns:a16="http://schemas.microsoft.com/office/drawing/2014/main" id="{443F8811-B176-4A65-B88A-AF28BF35A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03" t="36725" r="8505" b="19876"/>
          <a:stretch>
            <a:fillRect/>
          </a:stretch>
        </p:blipFill>
        <p:spPr bwMode="auto">
          <a:xfrm>
            <a:off x="3537731" y="2983832"/>
            <a:ext cx="4868331" cy="356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659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86641EA1-1365-4CB5-A7F4-96865B57A01A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895411B-9236-41D6-B533-544E4CFF568C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2162A-C90C-40DA-9511-5F317DCA069D}"/>
              </a:ext>
            </a:extLst>
          </p:cNvPr>
          <p:cNvSpPr txBox="1"/>
          <p:nvPr/>
        </p:nvSpPr>
        <p:spPr>
          <a:xfrm>
            <a:off x="1215835" y="734591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 К ТЕСТУ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D2DACE2-D22E-4B75-ABF1-0738CCF31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85529"/>
              </p:ext>
            </p:extLst>
          </p:nvPr>
        </p:nvGraphicFramePr>
        <p:xfrm>
          <a:off x="3236060" y="2462359"/>
          <a:ext cx="6244824" cy="2143364"/>
        </p:xfrm>
        <a:graphic>
          <a:graphicData uri="http://schemas.openxmlformats.org/drawingml/2006/table">
            <a:tbl>
              <a:tblPr firstRow="1" firstCol="1" bandRow="1"/>
              <a:tblGrid>
                <a:gridCol w="1907135">
                  <a:extLst>
                    <a:ext uri="{9D8B030D-6E8A-4147-A177-3AD203B41FA5}">
                      <a16:colId xmlns:a16="http://schemas.microsoft.com/office/drawing/2014/main" val="1617525154"/>
                    </a:ext>
                  </a:extLst>
                </a:gridCol>
                <a:gridCol w="2235664">
                  <a:extLst>
                    <a:ext uri="{9D8B030D-6E8A-4147-A177-3AD203B41FA5}">
                      <a16:colId xmlns:a16="http://schemas.microsoft.com/office/drawing/2014/main" val="3171394701"/>
                    </a:ext>
                  </a:extLst>
                </a:gridCol>
                <a:gridCol w="2102025">
                  <a:extLst>
                    <a:ext uri="{9D8B030D-6E8A-4147-A177-3AD203B41FA5}">
                      <a16:colId xmlns:a16="http://schemas.microsoft.com/office/drawing/2014/main" val="3061659501"/>
                    </a:ext>
                  </a:extLst>
                </a:gridCol>
              </a:tblGrid>
              <a:tr h="734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вопроса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</a:t>
                      </a:r>
                      <a:r>
                        <a:rPr lang="en-US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07498"/>
                  </a:ext>
                </a:extLst>
              </a:tr>
              <a:tr h="352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985620"/>
                  </a:ext>
                </a:extLst>
              </a:tr>
              <a:tr h="352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033025"/>
                  </a:ext>
                </a:extLst>
              </a:tr>
              <a:tr h="352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263881"/>
                  </a:ext>
                </a:extLst>
              </a:tr>
              <a:tr h="352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821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3373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BE40EF0-3848-4D68-AF00-C3E251DB4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492" y="597145"/>
            <a:ext cx="8252346" cy="618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CB529EA-4AC9-4842-8326-2B52F12A40CE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4" name="Стрелка: вверх 3">
            <a:hlinkClick r:id="rId3" action="ppaction://hlinksldjump"/>
            <a:extLst>
              <a:ext uri="{FF2B5EF4-FFF2-40B4-BE49-F238E27FC236}">
                <a16:creationId xmlns:a16="http://schemas.microsoft.com/office/drawing/2014/main" id="{AA22CF6E-1097-4ACB-AA0F-CC4C4CB26485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26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B66C2E1-0D73-4C49-9778-0AE034338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55" y="665830"/>
            <a:ext cx="11462249" cy="605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6C19DB9-EBA5-43D7-A514-C06B620FCF5C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4" name="Стрелка: вверх 3">
            <a:hlinkClick r:id="rId3" action="ppaction://hlinksldjump"/>
            <a:extLst>
              <a:ext uri="{FF2B5EF4-FFF2-40B4-BE49-F238E27FC236}">
                <a16:creationId xmlns:a16="http://schemas.microsoft.com/office/drawing/2014/main" id="{A0547DEB-C0E3-4FD6-B1D2-3182E0DC0569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948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9C93262-2B1F-4C2A-A4FF-D8E8967FAEAB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8A67823-CB0C-4860-A00F-F0EB1A3993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551151"/>
              </p:ext>
            </p:extLst>
          </p:nvPr>
        </p:nvGraphicFramePr>
        <p:xfrm>
          <a:off x="802432" y="1810140"/>
          <a:ext cx="10300964" cy="3733004"/>
        </p:xfrm>
        <a:graphic>
          <a:graphicData uri="http://schemas.openxmlformats.org/drawingml/2006/table">
            <a:tbl>
              <a:tblPr firstRow="1" firstCol="1" bandRow="1"/>
              <a:tblGrid>
                <a:gridCol w="10300964">
                  <a:extLst>
                    <a:ext uri="{9D8B030D-6E8A-4147-A177-3AD203B41FA5}">
                      <a16:colId xmlns:a16="http://schemas.microsoft.com/office/drawing/2014/main" val="3369538059"/>
                    </a:ext>
                  </a:extLst>
                </a:gridCol>
              </a:tblGrid>
              <a:tr h="3733004">
                <a:tc>
                  <a:txBody>
                    <a:bodyPr/>
                    <a:lstStyle/>
                    <a:p>
                      <a:pPr marL="447675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7675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Какие цели ставили в начале урока?</a:t>
                      </a:r>
                    </a:p>
                    <a:p>
                      <a:pPr marL="447675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Каких целей мы достигли к концу урока?</a:t>
                      </a:r>
                    </a:p>
                    <a:p>
                      <a:pPr marL="447675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Выполнение каких заданий вызвало у вас затруднение?</a:t>
                      </a:r>
                    </a:p>
                    <a:p>
                      <a:pPr marL="447675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Над какими заданиями следует еще поработать?</a:t>
                      </a:r>
                    </a:p>
                    <a:p>
                      <a:pPr marL="44767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41" marR="675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990148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1BBBFE7-E6DE-492E-BA19-647D68710B0E}"/>
              </a:ext>
            </a:extLst>
          </p:cNvPr>
          <p:cNvSpPr/>
          <p:nvPr/>
        </p:nvSpPr>
        <p:spPr>
          <a:xfrm>
            <a:off x="2627147" y="769003"/>
            <a:ext cx="601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УЧЕБНОГО ЗАНЯТИЯ</a:t>
            </a:r>
            <a:endParaRPr lang="ru-RU" sz="2400" b="1" dirty="0"/>
          </a:p>
        </p:txBody>
      </p:sp>
      <p:sp>
        <p:nvSpPr>
          <p:cNvPr id="5" name="Стрелка: вверх 4">
            <a:hlinkClick r:id="rId2" action="ppaction://hlinksldjump"/>
            <a:extLst>
              <a:ext uri="{FF2B5EF4-FFF2-40B4-BE49-F238E27FC236}">
                <a16:creationId xmlns:a16="http://schemas.microsoft.com/office/drawing/2014/main" id="{38610CF4-7C23-41B0-82D7-224FBC9B3DA1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3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3ED6CE-28F2-4B67-8BDD-10D915CB45E2}"/>
              </a:ext>
            </a:extLst>
          </p:cNvPr>
          <p:cNvSpPr txBox="1"/>
          <p:nvPr/>
        </p:nvSpPr>
        <p:spPr>
          <a:xfrm>
            <a:off x="1209368" y="324465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ФРОНТАЛЬНЫЙ ОПРОС</a:t>
            </a: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8A20E855-5646-4E42-B2F3-751113939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129465"/>
              </p:ext>
            </p:extLst>
          </p:nvPr>
        </p:nvGraphicFramePr>
        <p:xfrm>
          <a:off x="1209368" y="790595"/>
          <a:ext cx="8128000" cy="5857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820">
                  <a:extLst>
                    <a:ext uri="{9D8B030D-6E8A-4147-A177-3AD203B41FA5}">
                      <a16:colId xmlns:a16="http://schemas.microsoft.com/office/drawing/2014/main" val="4286459490"/>
                    </a:ext>
                  </a:extLst>
                </a:gridCol>
                <a:gridCol w="7238180">
                  <a:extLst>
                    <a:ext uri="{9D8B030D-6E8A-4147-A177-3AD203B41FA5}">
                      <a16:colId xmlns:a16="http://schemas.microsoft.com/office/drawing/2014/main" val="13933296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220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такое электрический ток?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8438198"/>
                  </a:ext>
                </a:extLst>
              </a:tr>
              <a:tr h="43683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может быть носителем тока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922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принято за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 тока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цепи</a:t>
                      </a: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9662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Назовите условия существования электрического тока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5957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называют силой тока?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каких единицах она измеряется?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8414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Какой ток называется постоянным током?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377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Что называют электродвижущей силой? 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8631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Что такое сторонние силы?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117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Сформулируйте закон Ома для участка цепи.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066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формулируется закон Ома для полной  цепи?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8557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Когда наступает короткое замыкание?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8461882"/>
                  </a:ext>
                </a:extLst>
              </a:tr>
            </a:tbl>
          </a:graphicData>
        </a:graphic>
      </p:graphicFrame>
      <p:sp>
        <p:nvSpPr>
          <p:cNvPr id="7" name="Стрелка: вверх 6">
            <a:hlinkClick r:id="rId2" action="ppaction://hlinksldjump"/>
            <a:extLst>
              <a:ext uri="{FF2B5EF4-FFF2-40B4-BE49-F238E27FC236}">
                <a16:creationId xmlns:a16="http://schemas.microsoft.com/office/drawing/2014/main" id="{91164105-0861-43FB-935A-D982AC4051E4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11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621CF7-7D16-4515-817A-2D344B2CD46C}"/>
              </a:ext>
            </a:extLst>
          </p:cNvPr>
          <p:cNvSpPr txBox="1"/>
          <p:nvPr/>
        </p:nvSpPr>
        <p:spPr>
          <a:xfrm>
            <a:off x="1295400" y="620757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ЗНАНИЯ ФОРМУЛ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CD6992A2-9D82-44D1-9A02-669D8812F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774811"/>
              </p:ext>
            </p:extLst>
          </p:nvPr>
        </p:nvGraphicFramePr>
        <p:xfrm>
          <a:off x="1209368" y="1262252"/>
          <a:ext cx="10132400" cy="4833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6200">
                  <a:extLst>
                    <a:ext uri="{9D8B030D-6E8A-4147-A177-3AD203B41FA5}">
                      <a16:colId xmlns:a16="http://schemas.microsoft.com/office/drawing/2014/main" val="4146182242"/>
                    </a:ext>
                  </a:extLst>
                </a:gridCol>
                <a:gridCol w="5066200">
                  <a:extLst>
                    <a:ext uri="{9D8B030D-6E8A-4147-A177-3AD203B41FA5}">
                      <a16:colId xmlns:a16="http://schemas.microsoft.com/office/drawing/2014/main" val="1638380277"/>
                    </a:ext>
                  </a:extLst>
                </a:gridCol>
              </a:tblGrid>
              <a:tr h="5576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315253"/>
                  </a:ext>
                </a:extLst>
              </a:tr>
              <a:tr h="714716">
                <a:tc>
                  <a:txBody>
                    <a:bodyPr/>
                    <a:lstStyle/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 Ома для участка цепи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3082211"/>
                  </a:ext>
                </a:extLst>
              </a:tr>
              <a:tr h="705853">
                <a:tc>
                  <a:txBody>
                    <a:bodyPr/>
                    <a:lstStyle/>
                    <a:p>
                      <a:pPr marL="88900" indent="0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 Ома для полной цепи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3522643"/>
                  </a:ext>
                </a:extLst>
              </a:tr>
              <a:tr h="857977">
                <a:tc>
                  <a:txBody>
                    <a:bodyPr/>
                    <a:lstStyle/>
                    <a:p>
                      <a:pPr marL="88900" indent="0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Зависимость сопротивления проводника от его длины;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kern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9044331"/>
                  </a:ext>
                </a:extLst>
              </a:tr>
              <a:tr h="489559">
                <a:tc>
                  <a:txBody>
                    <a:bodyPr/>
                    <a:lstStyle/>
                    <a:p>
                      <a:pPr marL="88900" indent="0"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Напряжение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4751165"/>
                  </a:ext>
                </a:extLst>
              </a:tr>
              <a:tr h="718354">
                <a:tc>
                  <a:txBody>
                    <a:bodyPr/>
                    <a:lstStyle/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ЭДС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5426242"/>
                  </a:ext>
                </a:extLst>
              </a:tr>
              <a:tr h="789603">
                <a:tc>
                  <a:txBody>
                    <a:bodyPr/>
                    <a:lstStyle/>
                    <a:p>
                      <a:pPr marL="889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Сила тока короткого замыкания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48159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7B4FB8D-530D-4500-AE9C-C793EC6ED7AE}"/>
              </a:ext>
            </a:extLst>
          </p:cNvPr>
          <p:cNvSpPr txBox="1"/>
          <p:nvPr/>
        </p:nvSpPr>
        <p:spPr>
          <a:xfrm>
            <a:off x="954729" y="6237243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82A8FC1-8485-4B71-926A-407120BA3673}"/>
              </a:ext>
            </a:extLst>
          </p:cNvPr>
          <p:cNvSpPr/>
          <p:nvPr/>
        </p:nvSpPr>
        <p:spPr>
          <a:xfrm>
            <a:off x="259131" y="0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7" name="Стрелка: вверх 6">
            <a:hlinkClick r:id="rId3" action="ppaction://hlinksldjump"/>
            <a:extLst>
              <a:ext uri="{FF2B5EF4-FFF2-40B4-BE49-F238E27FC236}">
                <a16:creationId xmlns:a16="http://schemas.microsoft.com/office/drawing/2014/main" id="{B62F6A0D-E3C6-4E9F-AB77-2C3BF34BB941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>
                <a:extLst>
                  <a:ext uri="{FF2B5EF4-FFF2-40B4-BE49-F238E27FC236}">
                    <a16:creationId xmlns:a16="http://schemas.microsoft.com/office/drawing/2014/main" id="{06FED6F0-FF93-4DF4-A65C-D3AFC1A0F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0872365"/>
                  </p:ext>
                </p:extLst>
              </p:nvPr>
            </p:nvGraphicFramePr>
            <p:xfrm>
              <a:off x="1209368" y="1219200"/>
              <a:ext cx="10132400" cy="4945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70590">
                      <a:extLst>
                        <a:ext uri="{9D8B030D-6E8A-4147-A177-3AD203B41FA5}">
                          <a16:colId xmlns:a16="http://schemas.microsoft.com/office/drawing/2014/main" val="3937345973"/>
                        </a:ext>
                      </a:extLst>
                    </a:gridCol>
                    <a:gridCol w="5261810">
                      <a:extLst>
                        <a:ext uri="{9D8B030D-6E8A-4147-A177-3AD203B41FA5}">
                          <a16:colId xmlns:a16="http://schemas.microsoft.com/office/drawing/2014/main" val="2304615146"/>
                        </a:ext>
                      </a:extLst>
                    </a:gridCol>
                  </a:tblGrid>
                  <a:tr h="540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8278843"/>
                      </a:ext>
                    </a:extLst>
                  </a:tr>
                  <a:tr h="742813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Закон Ома для участка цепи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𝐼</m:t>
                                </m:r>
                                <m:r>
                                  <a:rPr lang="en-US" sz="20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9949357"/>
                      </a:ext>
                    </a:extLst>
                  </a:tr>
                  <a:tr h="783122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Закон Ома для полной цепи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352425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𝐼</m:t>
                                </m:r>
                                <m:r>
                                  <a:rPr lang="en-US" sz="18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8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𝞮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R</m:t>
                                    </m:r>
                                    <m:r>
                                      <a:rPr lang="en-US" sz="18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r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</a:endParaRPr>
                        </a:p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000" kern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746091700"/>
                      </a:ext>
                    </a:extLst>
                  </a:tr>
                  <a:tr h="761159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Зависимость сопротивления проводника от его длины;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kern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R = </a:t>
                          </a:r>
                          <a:r>
                            <a:rPr lang="el-GR" sz="2000" kern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ρ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l-GR" sz="2000" i="1" kern="1800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kern="1800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𝑙</m:t>
                                  </m:r>
                                </m:num>
                                <m:den>
                                  <m:r>
                                    <a:rPr lang="en-US" sz="2000" b="0" i="1" kern="1800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den>
                              </m:f>
                            </m:oMath>
                          </a14:m>
                          <a:endParaRPr lang="ru-RU" sz="2000" kern="18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332472"/>
                      </a:ext>
                    </a:extLst>
                  </a:tr>
                  <a:tr h="463038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Напряжение 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 =  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ru-RU" sz="18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φ</a:t>
                          </a:r>
                          <a:r>
                            <a:rPr lang="ru-RU" sz="18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+ E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46582394"/>
                      </a:ext>
                    </a:extLst>
                  </a:tr>
                  <a:tr h="637292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ЭДС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𝞮</m:t>
                              </m:r>
                            </m:oMath>
                          </a14:m>
                          <a:r>
                            <a:rPr lang="en-US" sz="2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00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 smtClean="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ru-RU" sz="2000" b="0" i="1" smtClean="0">
                                          <a:effectLst/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ст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den>
                              </m:f>
                            </m:oMath>
                          </a14:m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36751199"/>
                      </a:ext>
                    </a:extLst>
                  </a:tr>
                  <a:tr h="463038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Сила тока короткого замыкания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0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𝐼</m:t>
                                </m:r>
                                <m:r>
                                  <a:rPr lang="en-US" sz="2000" b="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2000" b="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𝞮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sz="2000" b="0" i="0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r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400" dirty="0">
                            <a:effectLst/>
                          </a:endParaRPr>
                        </a:p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2078085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>
                <a:extLst>
                  <a:ext uri="{FF2B5EF4-FFF2-40B4-BE49-F238E27FC236}">
                    <a16:creationId xmlns:a16="http://schemas.microsoft.com/office/drawing/2014/main" id="{06FED6F0-FF93-4DF4-A65C-D3AFC1A0F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0872365"/>
                  </p:ext>
                </p:extLst>
              </p:nvPr>
            </p:nvGraphicFramePr>
            <p:xfrm>
              <a:off x="1209368" y="1219200"/>
              <a:ext cx="10132400" cy="4945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70590">
                      <a:extLst>
                        <a:ext uri="{9D8B030D-6E8A-4147-A177-3AD203B41FA5}">
                          <a16:colId xmlns:a16="http://schemas.microsoft.com/office/drawing/2014/main" val="3937345973"/>
                        </a:ext>
                      </a:extLst>
                    </a:gridCol>
                    <a:gridCol w="5261810">
                      <a:extLst>
                        <a:ext uri="{9D8B030D-6E8A-4147-A177-3AD203B41FA5}">
                          <a16:colId xmlns:a16="http://schemas.microsoft.com/office/drawing/2014/main" val="2304615146"/>
                        </a:ext>
                      </a:extLst>
                    </a:gridCol>
                  </a:tblGrid>
                  <a:tr h="5406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>
                              <a:solidFill>
                                <a:schemeClr val="bg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8278843"/>
                      </a:ext>
                    </a:extLst>
                  </a:tr>
                  <a:tr h="742813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Закон Ома для участка цепи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2593" t="-77049" r="-463" b="-4942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9949357"/>
                      </a:ext>
                    </a:extLst>
                  </a:tr>
                  <a:tr h="873633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Закон Ома для полной цепи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2593" t="-151049" r="-463" b="-3216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6091700"/>
                      </a:ext>
                    </a:extLst>
                  </a:tr>
                  <a:tr h="761159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Зависимость сопротивления проводника от его длины;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2593" t="-287200" r="-463" b="-26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1332472"/>
                      </a:ext>
                    </a:extLst>
                  </a:tr>
                  <a:tr h="463038">
                    <a:tc>
                      <a:txBody>
                        <a:bodyPr/>
                        <a:lstStyle/>
                        <a:p>
                          <a:pPr marL="88900" indent="0" algn="l">
                            <a:spcAft>
                              <a:spcPts val="0"/>
                            </a:spcAft>
                          </a:pPr>
                          <a:r>
                            <a:rPr lang="ru-RU" sz="2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Напряжение 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45720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U =  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φ</a:t>
                          </a:r>
                          <a:r>
                            <a:rPr lang="ru-RU" sz="18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φ</a:t>
                          </a:r>
                          <a:r>
                            <a:rPr lang="ru-RU" sz="1800" baseline="-250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ru-RU" sz="18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+ E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46582394"/>
                      </a:ext>
                    </a:extLst>
                  </a:tr>
                  <a:tr h="637292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ЭДС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2593" t="-533333" r="-463" b="-1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6751199"/>
                      </a:ext>
                    </a:extLst>
                  </a:tr>
                  <a:tr h="926846">
                    <a:tc>
                      <a:txBody>
                        <a:bodyPr/>
                        <a:lstStyle/>
                        <a:p>
                          <a:pPr marL="88900" indent="0" algn="l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kern="18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Сила тока короткого замыкания</a:t>
                          </a:r>
                          <a:endParaRPr lang="ru-RU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2593" t="-437500" r="-463" b="-13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78085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90836199-FABF-4271-A711-4420C7FAFFB3}"/>
              </a:ext>
            </a:extLst>
          </p:cNvPr>
          <p:cNvSpPr txBox="1"/>
          <p:nvPr/>
        </p:nvSpPr>
        <p:spPr>
          <a:xfrm>
            <a:off x="1209368" y="584695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ЗНАНИЯ ФОРМУЛ</a:t>
            </a:r>
          </a:p>
        </p:txBody>
      </p:sp>
      <p:sp>
        <p:nvSpPr>
          <p:cNvPr id="4" name="Стрелка: вверх 3">
            <a:hlinkClick r:id="rId3" action="ppaction://hlinksldjump"/>
            <a:extLst>
              <a:ext uri="{FF2B5EF4-FFF2-40B4-BE49-F238E27FC236}">
                <a16:creationId xmlns:a16="http://schemas.microsoft.com/office/drawing/2014/main" id="{82DAB229-855D-4448-81DC-8D6F75493350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B427521-EED8-4094-ACD9-A6A15EB770F2}"/>
              </a:ext>
            </a:extLst>
          </p:cNvPr>
          <p:cNvSpPr/>
          <p:nvPr/>
        </p:nvSpPr>
        <p:spPr>
          <a:xfrm>
            <a:off x="208546" y="0"/>
            <a:ext cx="10266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05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208275EE-C2A6-42D6-810D-7FFC339F0F5F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228FEC-A3DC-48E8-902A-057260DBD701}"/>
              </a:ext>
            </a:extLst>
          </p:cNvPr>
          <p:cNvSpPr txBox="1"/>
          <p:nvPr/>
        </p:nvSpPr>
        <p:spPr>
          <a:xfrm>
            <a:off x="1215835" y="734591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УСТНЫХ ЗАДАЧ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F333146-F947-4220-BD90-E1CF2DD8C3EC}"/>
              </a:ext>
            </a:extLst>
          </p:cNvPr>
          <p:cNvSpPr/>
          <p:nvPr/>
        </p:nvSpPr>
        <p:spPr>
          <a:xfrm>
            <a:off x="641684" y="1766919"/>
            <a:ext cx="10987031" cy="36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перемещении заряда 5Кл внутри источника тока сторонние силы совершают работу 30 Дж. Чему равна ЭДС источника?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напряжение на резисторе сопротивлением 100 кОм при силе тока 1мА.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Сила тока в лампочке карманного фонарика равна 0,15А при напряжении 4,5В. Найти сопротивление 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нити накала.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Сила тока в реостате, сопротивление которого 6000 Ом, не должна превышать 0,2А. Можно ли включить реостат в сеть напряжением 220 В?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E5035D5-1551-49F2-B9DB-16A43E33F815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936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797784"/>
            <a:ext cx="108284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Задание № 1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Задание № 2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Задание № 3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530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B3A3E63A-A117-4567-9B90-7126936532C8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773F12E-9A31-4990-815C-EC043B21D374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16AE4E-21BA-4D9C-A951-6C286EBBAB83}"/>
              </a:ext>
            </a:extLst>
          </p:cNvPr>
          <p:cNvSpPr txBox="1"/>
          <p:nvPr/>
        </p:nvSpPr>
        <p:spPr>
          <a:xfrm>
            <a:off x="1215835" y="734591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EF111B3-818A-48D2-98BB-D2A3EB85E103}"/>
              </a:ext>
            </a:extLst>
          </p:cNvPr>
          <p:cNvSpPr/>
          <p:nvPr/>
        </p:nvSpPr>
        <p:spPr>
          <a:xfrm>
            <a:off x="1215835" y="1914435"/>
            <a:ext cx="10190102" cy="1421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6215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п. 67-69  учебника,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96215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задачу: Определить ЭДС батареи, если известно, что при увеличении сопротивления  нагрузки в2,5 раза напряжение на нагрузке возрастает от 3,5 В до 8 В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9FFF0D8-E4D0-41FA-9311-6747BCF05DDB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5923D9-C790-4ABE-8CB7-8AAC073C3A04}"/>
              </a:ext>
            </a:extLst>
          </p:cNvPr>
          <p:cNvSpPr txBox="1"/>
          <p:nvPr/>
        </p:nvSpPr>
        <p:spPr>
          <a:xfrm>
            <a:off x="1215835" y="734591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pPr algn="ctr"/>
            <a:endParaRPr lang="ru-RU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5C21E4D-9B50-4E51-A809-86FC0423C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41" y="2129587"/>
            <a:ext cx="51499013" cy="51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5CC1868-DDBB-4357-9173-690CB483B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260950"/>
              </p:ext>
            </p:extLst>
          </p:nvPr>
        </p:nvGraphicFramePr>
        <p:xfrm>
          <a:off x="2944677" y="1875295"/>
          <a:ext cx="7470180" cy="3250008"/>
        </p:xfrm>
        <a:graphic>
          <a:graphicData uri="http://schemas.openxmlformats.org/drawingml/2006/table">
            <a:tbl>
              <a:tblPr firstRow="1" firstCol="1" bandRow="1"/>
              <a:tblGrid>
                <a:gridCol w="1214096">
                  <a:extLst>
                    <a:ext uri="{9D8B030D-6E8A-4147-A177-3AD203B41FA5}">
                      <a16:colId xmlns:a16="http://schemas.microsoft.com/office/drawing/2014/main" val="3176862046"/>
                    </a:ext>
                  </a:extLst>
                </a:gridCol>
                <a:gridCol w="1214096">
                  <a:extLst>
                    <a:ext uri="{9D8B030D-6E8A-4147-A177-3AD203B41FA5}">
                      <a16:colId xmlns:a16="http://schemas.microsoft.com/office/drawing/2014/main" val="1481963438"/>
                    </a:ext>
                  </a:extLst>
                </a:gridCol>
                <a:gridCol w="1214096">
                  <a:extLst>
                    <a:ext uri="{9D8B030D-6E8A-4147-A177-3AD203B41FA5}">
                      <a16:colId xmlns:a16="http://schemas.microsoft.com/office/drawing/2014/main" val="2907947780"/>
                    </a:ext>
                  </a:extLst>
                </a:gridCol>
                <a:gridCol w="1214096">
                  <a:extLst>
                    <a:ext uri="{9D8B030D-6E8A-4147-A177-3AD203B41FA5}">
                      <a16:colId xmlns:a16="http://schemas.microsoft.com/office/drawing/2014/main" val="3378796084"/>
                    </a:ext>
                  </a:extLst>
                </a:gridCol>
                <a:gridCol w="2613796">
                  <a:extLst>
                    <a:ext uri="{9D8B030D-6E8A-4147-A177-3AD203B41FA5}">
                      <a16:colId xmlns:a16="http://schemas.microsoft.com/office/drawing/2014/main" val="3012787457"/>
                    </a:ext>
                  </a:extLst>
                </a:gridCol>
              </a:tblGrid>
              <a:tr h="650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СТУПЕНЬ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88709748"/>
                  </a:ext>
                </a:extLst>
              </a:tr>
              <a:tr h="650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СТУПЕНЬ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905030"/>
                  </a:ext>
                </a:extLst>
              </a:tr>
              <a:tr h="6500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СТУПЕНЬ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8386"/>
                  </a:ext>
                </a:extLst>
              </a:tr>
              <a:tr h="680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СТУПЕНЬ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188007"/>
                  </a:ext>
                </a:extLst>
              </a:tr>
              <a:tr h="619413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СТУПЕНЬ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073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34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: вверх 1">
            <a:hlinkClick r:id="rId2" action="ppaction://hlinksldjump"/>
            <a:extLst>
              <a:ext uri="{FF2B5EF4-FFF2-40B4-BE49-F238E27FC236}">
                <a16:creationId xmlns:a16="http://schemas.microsoft.com/office/drawing/2014/main" id="{3253FA11-54B0-4740-B612-6FDF85E71383}"/>
              </a:ext>
            </a:extLst>
          </p:cNvPr>
          <p:cNvSpPr/>
          <p:nvPr/>
        </p:nvSpPr>
        <p:spPr>
          <a:xfrm>
            <a:off x="11628715" y="6092442"/>
            <a:ext cx="563285" cy="63200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BA245B-D986-487C-93C7-4B9ECACB6D1D}"/>
              </a:ext>
            </a:extLst>
          </p:cNvPr>
          <p:cNvSpPr txBox="1"/>
          <p:nvPr/>
        </p:nvSpPr>
        <p:spPr>
          <a:xfrm>
            <a:off x="1215835" y="661349"/>
            <a:ext cx="960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 У ДОСКИ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E445B7-2C2F-4190-BA7D-E0DD53198315}"/>
              </a:ext>
            </a:extLst>
          </p:cNvPr>
          <p:cNvSpPr/>
          <p:nvPr/>
        </p:nvSpPr>
        <p:spPr>
          <a:xfrm>
            <a:off x="602224" y="1797784"/>
            <a:ext cx="10828421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 1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подключении лампочки к батарейки элементов с ЭДС 4,5В вольтметр показал направление на лампочке 4В, а амперметр силу тока 0,25А. Какого внутреннее сопротивление батарейки?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0CA9F1C-357C-4B0E-ADBC-590FC9447103}"/>
              </a:ext>
            </a:extLst>
          </p:cNvPr>
          <p:cNvSpPr/>
          <p:nvPr/>
        </p:nvSpPr>
        <p:spPr>
          <a:xfrm>
            <a:off x="179567" y="71595"/>
            <a:ext cx="1167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Решение задач на закон Ома для полной цепи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F2A630-1533-4D7E-B89C-7CB77ECEBF1C}"/>
              </a:ext>
            </a:extLst>
          </p:cNvPr>
          <p:cNvSpPr txBox="1"/>
          <p:nvPr/>
        </p:nvSpPr>
        <p:spPr>
          <a:xfrm>
            <a:off x="762645" y="5591687"/>
            <a:ext cx="133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ОТВЕТ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087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398</TotalTime>
  <Words>967</Words>
  <Application>Microsoft Office PowerPoint</Application>
  <PresentationFormat>Широкоэкранный</PresentationFormat>
  <Paragraphs>196</Paragraphs>
  <Slides>18</Slides>
  <Notes>0</Notes>
  <HiddenSlides>17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 Math</vt:lpstr>
      <vt:lpstr>Symbol</vt:lpstr>
      <vt:lpstr>Times New Roman</vt:lpstr>
      <vt:lpstr>Tw Cen MT</vt:lpstr>
      <vt:lpstr>Контур</vt:lpstr>
      <vt:lpstr> Предмет: физика Класс 10                      тема урока: Решение задач на закон Ома для полной цепи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Предмет: физика Класс 10                      тема урока: Решение задач на закон Ома для полной цепи </dc:title>
  <dc:creator>елизавета удодова</dc:creator>
  <cp:lastModifiedBy>елизавета удодова</cp:lastModifiedBy>
  <cp:revision>21</cp:revision>
  <dcterms:created xsi:type="dcterms:W3CDTF">2020-04-25T19:45:25Z</dcterms:created>
  <dcterms:modified xsi:type="dcterms:W3CDTF">2020-05-17T08:33:51Z</dcterms:modified>
</cp:coreProperties>
</file>