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005064"/>
            <a:ext cx="5637010" cy="882119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 и физики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Удодова Е.Д.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319367" cy="2448271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Обучение сравнениям </a:t>
            </a:r>
            <a:b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на уроках физики </a:t>
            </a:r>
            <a:b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в 7 классе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20688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Нагорьевская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общеобразовательная школа»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3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966666" cy="504056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БЛОКИ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787983"/>
              </p:ext>
            </p:extLst>
          </p:nvPr>
        </p:nvGraphicFramePr>
        <p:xfrm>
          <a:off x="467544" y="1484784"/>
          <a:ext cx="8136906" cy="4256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2160241"/>
                <a:gridCol w="3168353"/>
              </a:tblGrid>
              <a:tr h="432048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НЕПОДВИЖНЫЙ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ПОДВИЖНЫЙ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1.Это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простые механизмы, служащие для подъема и опускания грузов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Устройство – колесо с желобом, по которому пропущен трос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3852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Ось вращения: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неподвижна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перемещается при подъеме груза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Выигрыш в силе</a:t>
                      </a:r>
                      <a:r>
                        <a:rPr lang="ru-R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есть, в 2 раза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Направление действия прилагаемой силы: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меняется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меняется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3346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69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966666" cy="504056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ЭНЕРГИЯ</a:t>
            </a:r>
            <a:endParaRPr lang="ru-RU" sz="2800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0400492"/>
                  </p:ext>
                </p:extLst>
              </p:nvPr>
            </p:nvGraphicFramePr>
            <p:xfrm>
              <a:off x="323528" y="980728"/>
              <a:ext cx="8136906" cy="47227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88233"/>
                    <a:gridCol w="2880320"/>
                    <a:gridCol w="3168353"/>
                  </a:tblGrid>
                  <a:tr h="432048">
                    <a:tc>
                      <a:txBody>
                        <a:bodyPr/>
                        <a:lstStyle/>
                        <a:p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ПОТЕНЦИАЛЬНАЯ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КИНЕТИЧЕСКАЯ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ОБЩЕЕ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01703">
                    <a:tc gridSpan="3"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 Физическая величина, показывающая, какую работу может совершить тело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01703">
                    <a:tc gridSpan="3"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 При совершении работы телом запас его энергии уменьшается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058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РАЗЛИЧИЕ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Физическая суть:</a:t>
                          </a:r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r>
                            <a:rPr lang="ru-RU" sz="1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это энергия взаимодействия тел или частей тела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 </a:t>
                          </a:r>
                          <a:r>
                            <a:rPr lang="ru-RU" sz="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 </a:t>
                          </a: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это энергия, которой обладает тело вследствие своего движения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Формулы</a:t>
                          </a:r>
                          <a:r>
                            <a:rPr lang="ru-RU" sz="1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  <a:endParaRPr lang="ru-RU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тела, поднятого на землей: </a:t>
                          </a: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r>
                            <a:rPr lang="ru-RU" sz="1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1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mgh</a:t>
                          </a:r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 движущегося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тела: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 </a:t>
                          </a:r>
                          <a:r>
                            <a:rPr lang="ru-RU" sz="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  </a:t>
                          </a: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𝑚</m:t>
                                  </m:r>
                                  <m:sSup>
                                    <m:sSupPr>
                                      <m:ctrlPr>
                                        <a:rPr lang="en-US" sz="1800" b="0" i="1" baseline="0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800" b="0" i="1" baseline="0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𝑣</m:t>
                                      </m:r>
                                    </m:e>
                                    <m:sup>
                                      <m:r>
                                        <a:rPr lang="en-US" sz="1800" b="0" i="1" baseline="0" smtClean="0">
                                          <a:latin typeface="Cambria Math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8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Зависит от:</a:t>
                          </a:r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массы тела </a:t>
                          </a:r>
                          <a:r>
                            <a:rPr lang="en-US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 </a:t>
                          </a: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 координаты </a:t>
                          </a:r>
                          <a:r>
                            <a:rPr lang="en-US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массы тела </a:t>
                          </a:r>
                          <a:r>
                            <a:rPr lang="en-US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 </a:t>
                          </a: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 квадрата скорости движения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p>
                                  <m:r>
                                    <a:rPr lang="en-US" sz="1800" b="0" i="1" baseline="0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0400492"/>
                  </p:ext>
                </p:extLst>
              </p:nvPr>
            </p:nvGraphicFramePr>
            <p:xfrm>
              <a:off x="323528" y="980728"/>
              <a:ext cx="8136906" cy="472271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88233"/>
                    <a:gridCol w="2880320"/>
                    <a:gridCol w="3168353"/>
                  </a:tblGrid>
                  <a:tr h="432048">
                    <a:tc>
                      <a:txBody>
                        <a:bodyPr/>
                        <a:lstStyle/>
                        <a:p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ПОТЕНЦИАЛЬНАЯ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КИНЕТИЧЕСКАЯ</a:t>
                          </a:r>
                          <a:endParaRPr lang="ru-RU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ОБЩЕЕ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01703">
                    <a:tc gridSpan="3"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 Физическая величина, показывающая, какую работу может совершить тело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01703">
                    <a:tc gridSpan="3"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 При совершении работы телом запас его энергии уменьшается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0586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РАЗЛИЧИЕ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indent="0">
                            <a:buNone/>
                          </a:pP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Физическая суть:</a:t>
                          </a:r>
                          <a:endParaRPr lang="ru-RU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r>
                            <a:rPr lang="ru-RU" sz="1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– это энергия взаимодействия тел или частей тела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 </a:t>
                          </a:r>
                          <a:r>
                            <a:rPr lang="ru-RU" sz="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к </a:t>
                          </a: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- это энергия, которой обладает тело вследствие своего движения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91972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Формулы</a:t>
                          </a:r>
                          <a:r>
                            <a:rPr lang="ru-RU" sz="1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:</a:t>
                          </a:r>
                          <a:endParaRPr lang="ru-RU" sz="1800" b="0" dirty="0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для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тела, поднятого на землей: </a:t>
                          </a:r>
                          <a:r>
                            <a:rPr lang="ru-RU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Е</a:t>
                          </a:r>
                          <a:r>
                            <a:rPr lang="ru-RU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</a:t>
                          </a:r>
                          <a:r>
                            <a:rPr lang="ru-RU" sz="1800" b="0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:r>
                            <a:rPr lang="en-US" sz="1800" b="0" baseline="0" dirty="0" err="1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mgh</a:t>
                          </a:r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731" t="-417692" b="-93077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Зависит от:</a:t>
                          </a:r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массы тела </a:t>
                          </a:r>
                          <a:r>
                            <a:rPr lang="en-US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 </a:t>
                          </a:r>
                          <a:r>
                            <a:rPr lang="ru-RU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и координаты </a:t>
                          </a:r>
                          <a:r>
                            <a:rPr lang="en-US" sz="1800" b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h</a:t>
                          </a:r>
                          <a:endParaRPr lang="ru-RU" sz="1800" b="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731" t="-640952" b="-15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>
            <a:off x="85251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692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5966666" cy="792088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4800" dirty="0" smtClean="0">
                <a:solidFill>
                  <a:schemeClr val="accent1"/>
                </a:solidFill>
              </a:rPr>
              <a:t>ЛИТЕРАТУРА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47664" y="1556792"/>
            <a:ext cx="6624736" cy="2376264"/>
          </a:xfrm>
        </p:spPr>
        <p:txBody>
          <a:bodyPr/>
          <a:lstStyle/>
          <a:p>
            <a:pPr marL="457200" indent="-457200" algn="l">
              <a:buAutoNum type="arabicPeriod"/>
            </a:pPr>
            <a:r>
              <a:rPr lang="ru-RU" smtClean="0"/>
              <a:t>Приложение </a:t>
            </a:r>
            <a:r>
              <a:rPr lang="ru-RU" dirty="0" smtClean="0"/>
              <a:t>«Физика» к газете «Первое сентября» </a:t>
            </a:r>
            <a:r>
              <a:rPr lang="ru-RU" dirty="0"/>
              <a:t>/ </a:t>
            </a:r>
            <a:r>
              <a:rPr lang="ru-RU" dirty="0" smtClean="0"/>
              <a:t>№21. июнь, 1999 </a:t>
            </a:r>
            <a:r>
              <a:rPr lang="ru-RU" dirty="0" err="1" smtClean="0"/>
              <a:t>Рег</a:t>
            </a:r>
            <a:r>
              <a:rPr lang="ru-RU" dirty="0" smtClean="0"/>
              <a:t> № 010517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6472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80728"/>
            <a:ext cx="7128792" cy="3744416"/>
          </a:xfrm>
        </p:spPr>
        <p:txBody>
          <a:bodyPr anchor="t"/>
          <a:lstStyle/>
          <a:p>
            <a:pPr marL="0" indent="0" algn="l">
              <a:buNone/>
            </a:pPr>
            <a:r>
              <a:rPr lang="ru-RU" sz="1800" dirty="0" smtClean="0"/>
              <a:t>1. </a:t>
            </a:r>
            <a:r>
              <a:rPr lang="ru-RU" sz="1800" dirty="0" smtClean="0">
                <a:hlinkClick r:id="rId2" action="ppaction://hlinksldjump"/>
              </a:rPr>
              <a:t>РАВНОМЕРНОЕ И НЕРАВНОМЕРНОЕ ДВИЖЕНИЕ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2. </a:t>
            </a:r>
            <a:r>
              <a:rPr lang="ru-RU" sz="1800" dirty="0" smtClean="0">
                <a:hlinkClick r:id="rId3" action="ppaction://hlinksldjump"/>
              </a:rPr>
              <a:t>СЛОЖЕНИЕ ДВУХ СИЛ. РАВНОДЕЙСТВУЮЩАЯ СИЛ</a:t>
            </a:r>
            <a:br>
              <a:rPr lang="ru-RU" sz="1800" dirty="0" smtClean="0">
                <a:hlinkClick r:id="rId3" action="ppaction://hlinksldjump"/>
              </a:rPr>
            </a:br>
            <a:r>
              <a:rPr lang="ru-RU" sz="1800" dirty="0" smtClean="0"/>
              <a:t>3. </a:t>
            </a:r>
            <a:r>
              <a:rPr lang="ru-RU" sz="1800" dirty="0" smtClean="0">
                <a:hlinkClick r:id="rId4" action="ppaction://hlinksldjump"/>
              </a:rPr>
              <a:t>СИЛА ТЯЖЕСТИ. ВЕС ТЕЛА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4. </a:t>
            </a:r>
            <a:r>
              <a:rPr lang="ru-RU" sz="1800" dirty="0" smtClean="0">
                <a:hlinkClick r:id="rId5" action="ppaction://hlinksldjump"/>
              </a:rPr>
              <a:t>СИЛА ТРЕНИЯ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5. </a:t>
            </a:r>
            <a:r>
              <a:rPr lang="ru-RU" sz="1800" dirty="0">
                <a:hlinkClick r:id="rId6" action="ppaction://hlinksldjump"/>
              </a:rPr>
              <a:t>БАРОМЕТРЫ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6. </a:t>
            </a:r>
            <a:r>
              <a:rPr lang="ru-RU" sz="1800" dirty="0">
                <a:hlinkClick r:id="rId7" action="ppaction://hlinksldjump"/>
              </a:rPr>
              <a:t>МАНОМЕТРЫ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7. </a:t>
            </a:r>
            <a:r>
              <a:rPr lang="ru-RU" sz="1800" dirty="0">
                <a:hlinkClick r:id="rId8" action="ppaction://hlinksldjump"/>
              </a:rPr>
              <a:t>ПОРШНЕВЫЕ НАСОСЫ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8. </a:t>
            </a:r>
            <a:r>
              <a:rPr lang="ru-RU" sz="1800" dirty="0">
                <a:hlinkClick r:id="rId9" action="ppaction://hlinksldjump"/>
              </a:rPr>
              <a:t>БЛОКИ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9. </a:t>
            </a:r>
            <a:r>
              <a:rPr lang="ru-RU" sz="1800" dirty="0">
                <a:hlinkClick r:id="rId10" action="ppaction://hlinksldjump"/>
              </a:rPr>
              <a:t>ЭНЕРГИЯ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99670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920880" cy="576064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/>
                </a:solidFill>
              </a:rPr>
              <a:t>РАВНОМЕРНОЕ И НЕРАВНОМЕРНОЕ ДВИЖЕНИЕ</a:t>
            </a:r>
            <a:endParaRPr lang="ru-RU" sz="28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41521"/>
                  </p:ext>
                </p:extLst>
              </p:nvPr>
            </p:nvGraphicFramePr>
            <p:xfrm>
              <a:off x="395535" y="1397000"/>
              <a:ext cx="8136906" cy="42746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88233"/>
                    <a:gridCol w="2880320"/>
                    <a:gridCol w="3168353"/>
                  </a:tblGrid>
                  <a:tr h="923339">
                    <a:tc>
                      <a:txBody>
                        <a:bodyPr/>
                        <a:lstStyle/>
                        <a:p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РАВНОМЕРНОЕ ДВИЖЕНИЕ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НЕРАВНОМЕРНОЕ ДВИЖЕНИЕ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ОБЩЕЕ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01703">
                    <a:tc gridSpan="3"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Происходит перемещение данного тела относительно другого тела</a:t>
                          </a:r>
                          <a:r>
                            <a:rPr lang="ru-RU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отсчета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349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РАЗЛИЧИЕ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СКОРОСТЬ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   изменяется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изменяется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 ПУТЬ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r>
                            <a:rPr lang="en-US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v  t</a:t>
                          </a:r>
                          <a:endParaRPr lang="ru-RU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 = v</a:t>
                          </a:r>
                          <a:r>
                            <a:rPr lang="ru-RU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ср </a:t>
                          </a:r>
                          <a:r>
                            <a:rPr lang="ru-RU" sz="1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ru-RU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09817">
                    <a:tc>
                      <a:txBody>
                        <a:bodyPr/>
                        <a:lstStyle/>
                        <a:p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 ВРЕМЯ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t=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en-US" b="0" i="1" baseline="0" smtClean="0">
                                      <a:latin typeface="Cambria Math"/>
                                    </a:rPr>
                                    <m:t>𝑣</m:t>
                                  </m:r>
                                </m:den>
                              </m:f>
                            </m:oMath>
                          </a14:m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t=</a:t>
                          </a:r>
                          <a:r>
                            <a:rPr lang="en-US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18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1800" b="0" i="1" baseline="0" smtClean="0">
                                      <a:latin typeface="Cambria Math"/>
                                    </a:rPr>
                                    <m:t>𝑠</m:t>
                                  </m:r>
                                </m:num>
                                <m:den>
                                  <m:r>
                                    <a:rPr lang="en-US" sz="1800" b="0" i="1" baseline="0" smtClean="0">
                                      <a:latin typeface="Cambria Math"/>
                                    </a:rPr>
                                    <m:t>𝑣</m:t>
                                  </m:r>
                                  <m:r>
                                    <a:rPr lang="ru-RU" sz="1800" b="0" i="1" baseline="0" smtClean="0">
                                      <a:latin typeface="Cambria Math"/>
                                    </a:rPr>
                                    <m:t> ср</m:t>
                                  </m:r>
                                </m:den>
                              </m:f>
                            </m:oMath>
                          </a14:m>
                          <a:endParaRPr lang="ru-RU" sz="1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а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7641521"/>
                  </p:ext>
                </p:extLst>
              </p:nvPr>
            </p:nvGraphicFramePr>
            <p:xfrm>
              <a:off x="395535" y="1397000"/>
              <a:ext cx="8136906" cy="427465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88233"/>
                    <a:gridCol w="2880320"/>
                    <a:gridCol w="3168353"/>
                  </a:tblGrid>
                  <a:tr h="923339">
                    <a:tc>
                      <a:txBody>
                        <a:bodyPr/>
                        <a:lstStyle/>
                        <a:p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РАВНОМЕРНОЕ ДВИЖЕНИЕ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НЕРАВНОМЕРНОЕ ДВИЖЕНИЕ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ОБЩЕЕ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01703">
                    <a:tc gridSpan="3"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Происходит перемещение данного тела относительно другого тела</a:t>
                          </a:r>
                          <a:r>
                            <a:rPr lang="ru-RU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отсчета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34950">
                    <a:tc gridSpan="3">
                      <a:txBody>
                        <a:bodyPr/>
                        <a:lstStyle/>
                        <a:p>
                          <a:pPr algn="ctr"/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РАЗЛИЧИЕ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pPr marL="342900" indent="-342900">
                            <a:buAutoNum type="arabicPeriod"/>
                          </a:pPr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СКОРОСТЬ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не   изменяется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изменяется</a:t>
                          </a:r>
                          <a:endParaRPr lang="ru-RU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534950">
                    <a:tc>
                      <a:txBody>
                        <a:bodyPr/>
                        <a:lstStyle/>
                        <a:p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2. ПУТЬ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r>
                            <a:rPr lang="en-US" i="1" baseline="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v  t</a:t>
                          </a:r>
                          <a:endParaRPr lang="ru-RU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 = v</a:t>
                          </a:r>
                          <a:r>
                            <a:rPr lang="ru-RU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ru-RU" sz="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ср </a:t>
                          </a:r>
                          <a:r>
                            <a:rPr lang="ru-RU" sz="1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1800" i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  <a:endParaRPr lang="ru-RU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709817">
                    <a:tc>
                      <a:txBody>
                        <a:bodyPr/>
                        <a:lstStyle/>
                        <a:p>
                          <a:r>
                            <a:rPr lang="ru-RU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 ВРЕМЯ</a:t>
                          </a:r>
                          <a:endParaRPr lang="ru-RU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72881" t="-508621" r="-110169" b="-8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56923" t="-508621" b="-86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Стрелка вверх 4">
            <a:hlinkClick r:id="rId3" action="ppaction://hlinksldjump"/>
          </p:cNvPr>
          <p:cNvSpPr/>
          <p:nvPr/>
        </p:nvSpPr>
        <p:spPr>
          <a:xfrm>
            <a:off x="83346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3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76064"/>
          </a:xfrm>
        </p:spPr>
        <p:txBody>
          <a:bodyPr anchor="t"/>
          <a:lstStyle/>
          <a:p>
            <a:pPr marL="0" indent="0" algn="l">
              <a:buNone/>
            </a:pPr>
            <a:r>
              <a:rPr lang="ru-RU" sz="24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СЛОЖЕНИЕ ДВУХ СИЛ. РАВНОДЕЙСТВУЮЩАЯ СИЛ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5476"/>
              </p:ext>
            </p:extLst>
          </p:nvPr>
        </p:nvGraphicFramePr>
        <p:xfrm>
          <a:off x="412996" y="1124744"/>
          <a:ext cx="8136906" cy="502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2808313"/>
                <a:gridCol w="3168353"/>
              </a:tblGrid>
              <a:tr h="923339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СОНАПРАВЛЕНЫ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ПРОТИВОПОЛОЖНОНАПРАВЛЕНЫ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направлены по одной прямой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288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020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НАПРАВЛЕНЫ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одну сторону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algn="ctr"/>
                      <a:endParaRPr lang="en-US" sz="8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8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противоположные стороны</a:t>
                      </a:r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en-US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</a:p>
                    <a:p>
                      <a:pPr algn="ctr"/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1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РАВНОДЕЙСТВУЮЩАЯ СИЛ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/>
                      <a:endParaRPr lang="en-US" sz="8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= 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F </a:t>
                      </a:r>
                      <a:r>
                        <a:rPr lang="en-US" sz="8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3220310" y="4454205"/>
            <a:ext cx="10245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426029" y="4653136"/>
            <a:ext cx="4823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300192" y="4446811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6300192" y="4653136"/>
            <a:ext cx="61827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2738010" y="5085184"/>
            <a:ext cx="4823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220310" y="5085184"/>
            <a:ext cx="10245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609327" y="50851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047184" y="5082746"/>
            <a:ext cx="61827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6609327" y="5082746"/>
            <a:ext cx="56127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6637390" y="5082746"/>
            <a:ext cx="361779" cy="2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738010" y="5128465"/>
            <a:ext cx="150687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Стрелка вверх 15">
            <a:hlinkClick r:id="rId2" action="ppaction://hlinksldjump"/>
          </p:cNvPr>
          <p:cNvSpPr/>
          <p:nvPr/>
        </p:nvSpPr>
        <p:spPr>
          <a:xfrm>
            <a:off x="8560196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39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20880" cy="432048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СИЛА ТЯЖЕСТИ. ВЕС ТЕЛА</a:t>
            </a:r>
            <a:br>
              <a:rPr lang="ru-RU" sz="2800" dirty="0" smtClean="0">
                <a:solidFill>
                  <a:schemeClr val="accent1"/>
                </a:solidFill>
              </a:rPr>
            </a:b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724758"/>
              </p:ext>
            </p:extLst>
          </p:nvPr>
        </p:nvGraphicFramePr>
        <p:xfrm>
          <a:off x="467544" y="1268760"/>
          <a:ext cx="8136906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2880320"/>
                <a:gridCol w="3168353"/>
              </a:tblGrid>
              <a:tr h="626526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ТЯЖЕСТИ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ВЕС ТЕЛА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81586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9042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Силы возникают при взаимодействии одного тела с другими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7571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0026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Взаимодействующие тела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Земля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тело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тело – опора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75572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Тело, на которое действует данная сила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данное тело</a:t>
                      </a: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</a:t>
                      </a:r>
                    </a:p>
                    <a:p>
                      <a:r>
                        <a:rPr lang="en-US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F </a:t>
                      </a:r>
                      <a:r>
                        <a:rPr lang="ru-RU" sz="8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тяж</a:t>
                      </a:r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опора </a:t>
                      </a: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Р</a:t>
                      </a:r>
                      <a:endParaRPr lang="ru-RU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Блок-схема: процесс 4"/>
          <p:cNvSpPr/>
          <p:nvPr/>
        </p:nvSpPr>
        <p:spPr>
          <a:xfrm>
            <a:off x="3491880" y="4585503"/>
            <a:ext cx="1535586" cy="2014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516216" y="4585503"/>
            <a:ext cx="1584176" cy="20141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92280" y="4005064"/>
            <a:ext cx="432048" cy="580439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48147" y="4005063"/>
            <a:ext cx="432048" cy="580439"/>
          </a:xfrm>
          <a:prstGeom prst="rect">
            <a:avLst/>
          </a:prstGeom>
          <a:solidFill>
            <a:schemeClr val="bg1">
              <a:alpha val="3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464171" y="4295282"/>
            <a:ext cx="0" cy="9339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7308304" y="4585502"/>
            <a:ext cx="0" cy="64369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" name="Стрелка вверх 10">
            <a:hlinkClick r:id="rId2" action="ppaction://hlinksldjump"/>
          </p:cNvPr>
          <p:cNvSpPr/>
          <p:nvPr/>
        </p:nvSpPr>
        <p:spPr>
          <a:xfrm>
            <a:off x="83346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86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548680"/>
            <a:ext cx="5966666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СИЛА ТРЕНИЯ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066670"/>
              </p:ext>
            </p:extLst>
          </p:nvPr>
        </p:nvGraphicFramePr>
        <p:xfrm>
          <a:off x="467544" y="1484784"/>
          <a:ext cx="8136906" cy="4703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2880320"/>
                <a:gridCol w="3168353"/>
              </a:tblGrid>
              <a:tr h="923339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   трения покоя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   трения скольжения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Сила   трения  качения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силы направлены в сторону, противоположную действию внешних сил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Природа: электромагнитная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возникает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 попытке сдвинуть тело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возникает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скольжении одного тела по поверхности другого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возникает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 качении одного тела по поверхности другого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тр. покоя</a:t>
                      </a:r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&gt;  </a:t>
                      </a:r>
                      <a:r>
                        <a:rPr lang="en-US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тр. </a:t>
                      </a:r>
                      <a:r>
                        <a:rPr lang="ru-RU" sz="11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скольж</a:t>
                      </a:r>
                      <a:endParaRPr lang="ru-RU" sz="11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1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тр. </a:t>
                      </a:r>
                      <a:r>
                        <a:rPr lang="ru-RU" sz="1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скольж</a:t>
                      </a:r>
                      <a:r>
                        <a:rPr lang="en-US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&lt; </a:t>
                      </a:r>
                      <a:r>
                        <a:rPr lang="en-US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тр. покоя макс</a:t>
                      </a: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en-US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тр. покоя  </a:t>
                      </a: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en-US" sz="2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тр.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скольж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верх 3">
            <a:hlinkClick r:id="rId2" action="ppaction://hlinksldjump"/>
          </p:cNvPr>
          <p:cNvSpPr/>
          <p:nvPr/>
        </p:nvSpPr>
        <p:spPr>
          <a:xfrm>
            <a:off x="8598296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34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966666" cy="504056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БАРОМЕТРЫ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985215"/>
              </p:ext>
            </p:extLst>
          </p:nvPr>
        </p:nvGraphicFramePr>
        <p:xfrm>
          <a:off x="467544" y="1484784"/>
          <a:ext cx="8136906" cy="3832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2880320"/>
                <a:gridCol w="3168353"/>
              </a:tblGrid>
              <a:tr h="432048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РТУТНЫЙ БАРОМЕТР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БАРОМЕТР - АНЕРОИД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Приборы служат для измерения атмосферного давления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Главная часть: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трубка со ртутью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металлическая коробка с волнистой упругой верхней поверхностью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Измеряет</a:t>
                      </a:r>
                      <a:r>
                        <a:rPr lang="ru-R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давление:</a:t>
                      </a: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высоте</a:t>
                      </a:r>
                      <a:r>
                        <a:rPr lang="ru-R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столба ртути</a:t>
                      </a: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степени прогиба волнистой поверхности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3346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4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966666" cy="504056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МАНОМЕТРЫ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534147"/>
              </p:ext>
            </p:extLst>
          </p:nvPr>
        </p:nvGraphicFramePr>
        <p:xfrm>
          <a:off x="467544" y="1484784"/>
          <a:ext cx="8136906" cy="3178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2592289"/>
                <a:gridCol w="3168353"/>
              </a:tblGrid>
              <a:tr h="432048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ЖИДКОСТНЫЙ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МЕТАЛЛИЧЕСКИЙ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Приборы служат для измерения давлений больших или меньших атмосферному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Разные  конструкции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Измеряет</a:t>
                      </a:r>
                      <a:r>
                        <a:rPr lang="ru-RU" sz="18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давление:</a:t>
                      </a:r>
                      <a:endParaRPr lang="ru-RU" sz="18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  жидкости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 газа (в баллоне)</a:t>
                      </a:r>
                      <a:endParaRPr lang="ru-RU" sz="18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3346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6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5966666" cy="504056"/>
          </a:xfrm>
        </p:spPr>
        <p:txBody>
          <a:bodyPr anchor="t"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1"/>
                </a:solidFill>
              </a:rPr>
              <a:t>ПОРШНЕВЫЕ НАСОСЫ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734021"/>
              </p:ext>
            </p:extLst>
          </p:nvPr>
        </p:nvGraphicFramePr>
        <p:xfrm>
          <a:off x="467544" y="1484784"/>
          <a:ext cx="8136906" cy="3056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2592288"/>
                <a:gridCol w="3744418"/>
              </a:tblGrid>
              <a:tr h="432048">
                <a:tc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ЖИДКОСТНЫЙ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ВОЗУШНОЙ КАМЕРОЙ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703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это механизмы, которые служат для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подъема жидкости под действием атмосферного давления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РАЗЛИЧИЕ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95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Конструкция:</a:t>
                      </a:r>
                      <a:endParaRPr lang="ru-RU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 воздушной камеры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есть воздушная камера, в которой может быть сосредоточен</a:t>
                      </a:r>
                      <a:r>
                        <a:rPr lang="ru-RU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большой объем воды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трелка вверх 4">
            <a:hlinkClick r:id="rId2" action="ppaction://hlinksldjump"/>
          </p:cNvPr>
          <p:cNvSpPr/>
          <p:nvPr/>
        </p:nvSpPr>
        <p:spPr>
          <a:xfrm>
            <a:off x="8334672" y="5925616"/>
            <a:ext cx="539552" cy="72008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56920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431</TotalTime>
  <Words>536</Words>
  <Application>Microsoft Office PowerPoint</Application>
  <PresentationFormat>Экран (4:3)</PresentationFormat>
  <Paragraphs>147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Обучение сравнениям  на уроках физики  в 7 классе</vt:lpstr>
      <vt:lpstr>1. РАВНОМЕРНОЕ И НЕРАВНОМЕРНОЕ ДВИЖЕНИЕ 2. СЛОЖЕНИЕ ДВУХ СИЛ. РАВНОДЕЙСТВУЮЩАЯ СИЛ 3. СИЛА ТЯЖЕСТИ. ВЕС ТЕЛА 4. СИЛА ТРЕНИЯ 5. БАРОМЕТРЫ 6. МАНОМЕТРЫ 7. ПОРШНЕВЫЕ НАСОСЫ 8. БЛОКИ 9. ЭНЕРГИЯ  </vt:lpstr>
      <vt:lpstr>РАВНОМЕРНОЕ И НЕРАВНОМЕРНОЕ ДВИЖЕНИЕ</vt:lpstr>
      <vt:lpstr>СЛОЖЕНИЕ ДВУХ СИЛ. РАВНОДЕЙСТВУЮЩАЯ СИЛ</vt:lpstr>
      <vt:lpstr>СИЛА ТЯЖЕСТИ. ВЕС ТЕЛА </vt:lpstr>
      <vt:lpstr>СИЛА ТРЕНИЯ</vt:lpstr>
      <vt:lpstr>БАРОМЕТРЫ</vt:lpstr>
      <vt:lpstr>МАНОМЕТРЫ</vt:lpstr>
      <vt:lpstr>ПОРШНЕВЫЕ НАСОСЫ</vt:lpstr>
      <vt:lpstr>БЛОКИ</vt:lpstr>
      <vt:lpstr>ЭНЕРГИЯ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сравнениям на уроках физики  в 7 классе</dc:title>
  <dc:creator>физика</dc:creator>
  <cp:lastModifiedBy>физика</cp:lastModifiedBy>
  <cp:revision>22</cp:revision>
  <dcterms:created xsi:type="dcterms:W3CDTF">2016-12-19T10:00:12Z</dcterms:created>
  <dcterms:modified xsi:type="dcterms:W3CDTF">2016-12-27T22:30:48Z</dcterms:modified>
</cp:coreProperties>
</file>