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16"/>
  </p:notesMasterIdLst>
  <p:sldIdLst>
    <p:sldId id="256" r:id="rId2"/>
    <p:sldId id="262" r:id="rId3"/>
    <p:sldId id="263" r:id="rId4"/>
    <p:sldId id="264" r:id="rId5"/>
    <p:sldId id="266" r:id="rId6"/>
    <p:sldId id="265" r:id="rId7"/>
    <p:sldId id="269" r:id="rId8"/>
    <p:sldId id="267" r:id="rId9"/>
    <p:sldId id="268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87" autoAdjust="0"/>
    <p:restoredTop sz="94660"/>
  </p:normalViewPr>
  <p:slideViewPr>
    <p:cSldViewPr>
      <p:cViewPr varScale="1">
        <p:scale>
          <a:sx n="70" d="100"/>
          <a:sy n="70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0E1CB-FD70-410C-BF31-A67429496CF6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01DF-1D01-4717-A153-9901BC6751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31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pril%208.mht" TargetMode="External"/><Relationship Id="rId5" Type="http://schemas.openxmlformats.org/officeDocument/2006/relationships/slide" Target="slide2.xml"/><Relationship Id="rId4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hyperlink" Target="pril%209.mh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18.jpeg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hyperlink" Target="zadanie%208.mht" TargetMode="Externa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hyperlink" Target="zadanie%201.mh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hyperlink" Target="pril%201.mht" TargetMode="External"/><Relationship Id="rId5" Type="http://schemas.openxmlformats.org/officeDocument/2006/relationships/image" Target="../media/image3.jpeg"/><Relationship Id="rId10" Type="http://schemas.openxmlformats.org/officeDocument/2006/relationships/slide" Target="slide2.xml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pril%202.mht" TargetMode="External"/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4.wdp"/><Relationship Id="rId9" Type="http://schemas.openxmlformats.org/officeDocument/2006/relationships/hyperlink" Target="zadanie%202.mht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pril%203.mht" TargetMode="External"/><Relationship Id="rId3" Type="http://schemas.openxmlformats.org/officeDocument/2006/relationships/image" Target="../media/image10.png"/><Relationship Id="rId7" Type="http://schemas.openxmlformats.org/officeDocument/2006/relationships/slide" Target="slide2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5.wdp"/><Relationship Id="rId9" Type="http://schemas.openxmlformats.org/officeDocument/2006/relationships/hyperlink" Target="zadanie%203.mht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zadanie%204.mht" TargetMode="External"/><Relationship Id="rId3" Type="http://schemas.microsoft.com/office/2007/relationships/hdphoto" Target="../media/hdphoto6.wdp"/><Relationship Id="rId7" Type="http://schemas.openxmlformats.org/officeDocument/2006/relationships/hyperlink" Target="pril%204.mht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30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hyperlink" Target="zadanie%205.mht" TargetMode="Externa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Relationship Id="rId6" Type="http://schemas.openxmlformats.org/officeDocument/2006/relationships/hyperlink" Target="pril%205.mht" TargetMode="External"/><Relationship Id="rId5" Type="http://schemas.openxmlformats.org/officeDocument/2006/relationships/slide" Target="slide2.xml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hyperlink" Target="zadanie%206.mht" TargetMode="External"/><Relationship Id="rId4" Type="http://schemas.openxmlformats.org/officeDocument/2006/relationships/hyperlink" Target="pril%206.mh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hyperlink" Target="zadanie%207.mht" TargetMode="External"/><Relationship Id="rId4" Type="http://schemas.openxmlformats.org/officeDocument/2006/relationships/hyperlink" Target="pril%207.mh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883295"/>
          </a:xfrm>
        </p:spPr>
        <p:txBody>
          <a:bodyPr/>
          <a:lstStyle/>
          <a:p>
            <a:r>
              <a:rPr lang="ru-RU" sz="5400" dirty="0" smtClean="0"/>
              <a:t>АТОМНАЯ ФИЗИКА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077072"/>
            <a:ext cx="7232848" cy="1219200"/>
          </a:xfrm>
        </p:spPr>
        <p:txBody>
          <a:bodyPr>
            <a:normAutofit/>
          </a:bodyPr>
          <a:lstStyle/>
          <a:p>
            <a:pPr marL="3141663"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  </a:t>
            </a:r>
          </a:p>
          <a:p>
            <a:pPr marL="3141663"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и физики </a:t>
            </a:r>
          </a:p>
          <a:p>
            <a:pPr marL="3141663"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Удодова Е.Д.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606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МУНИЦИПАЛЬНОЕ БЮДЖЕТНОЕ ОБЩЕОБРАЗОВАТЕЛЬНОЕ УУЧРЕЖДЕНИЕ</a:t>
            </a:r>
          </a:p>
          <a:p>
            <a:pPr algn="ctr"/>
            <a:r>
              <a:rPr lang="ru-RU" sz="1200" dirty="0" smtClean="0"/>
              <a:t> </a:t>
            </a:r>
            <a:r>
              <a:rPr lang="ru-RU" sz="1200" dirty="0" smtClean="0"/>
              <a:t>«НАГОРЬЕВСКАЯ СРЕДНЯЯ ОБЩЕОБРАЗОВАТЕЛЬНАЯ  </a:t>
            </a:r>
            <a:r>
              <a:rPr lang="ru-RU" sz="1200" dirty="0" smtClean="0"/>
              <a:t>ШКОЛА</a:t>
            </a:r>
          </a:p>
          <a:p>
            <a:pPr algn="ctr"/>
            <a:r>
              <a:rPr lang="ru-RU" sz="1200" dirty="0" smtClean="0"/>
              <a:t> РОВЕНЬСКОГО РАЙОНА БЕЛГОРОДСКОЙ ОБЛАСТИ»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270892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ПРЕДМЕТ:   ФИЗИКА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КЛАСС:  11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6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79512" y="188640"/>
                <a:ext cx="8759012" cy="5491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indent="-400050" algn="ctr">
                  <a:buAutoNum type="romanUcPeriod" startAt="8"/>
                </a:pP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ЯДЕРНЫЕ С ИЛЫ</a:t>
                </a:r>
              </a:p>
              <a:p>
                <a:pPr marL="400050" indent="-400050" algn="ctr">
                  <a:buAutoNum type="romanUcPeriod" startAt="8"/>
                </a:pPr>
                <a:endParaRPr lang="ru-RU" b="1" spc="-35" dirty="0">
                  <a:solidFill>
                    <a:srgbClr val="FF0066"/>
                  </a:solidFill>
                  <a:ea typeface="Book Antiqua"/>
                  <a:cs typeface="Book Antiqua"/>
                </a:endParaRPr>
              </a:p>
              <a:p>
                <a:pPr algn="ctr"/>
                <a:endParaRPr lang="ru-RU" b="1" spc="-35" dirty="0" smtClean="0">
                  <a:solidFill>
                    <a:srgbClr val="FF0066"/>
                  </a:solidFill>
                  <a:ea typeface="Book Antiqua"/>
                  <a:cs typeface="Book Antiqua"/>
                </a:endParaRPr>
              </a:p>
              <a:p>
                <a:pPr marR="38100" lvl="0">
                  <a:buClr>
                    <a:srgbClr val="000000"/>
                  </a:buClr>
                  <a:buSzPts val="800"/>
                  <a:tabLst>
                    <a:tab pos="365760" algn="l"/>
                  </a:tabLst>
                </a:pPr>
                <a:r>
                  <a:rPr lang="ru-RU" sz="1400" b="1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1. Ядерные </a:t>
                </a:r>
                <a:r>
                  <a:rPr lang="ru-RU" sz="14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силы 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силы, действующие между протонами и нейтронами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 ядре и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/>
                </a:r>
                <a:b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</a:b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обеспечивающие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существование устойчивых ядер.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ru-RU" sz="14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Свойства:</a:t>
                </a:r>
              </a:p>
              <a:p>
                <a:pPr marL="342900" lvl="0" indent="-3429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1936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 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100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раз больше кулоновских сил;</a:t>
                </a:r>
              </a:p>
              <a:p>
                <a:pPr marL="342900" marR="1579245" lvl="0" indent="-3429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1936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проявляются на расстоянии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м.</a:t>
                </a:r>
              </a:p>
              <a:p>
                <a:pPr marR="1579245" algn="just">
                  <a:spcAft>
                    <a:spcPts val="1105"/>
                  </a:spcAft>
                </a:pPr>
                <a:r>
                  <a:rPr lang="ru-RU" sz="14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Механизм:</a:t>
                </a:r>
                <a:endParaRPr lang="ru-RU" sz="14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1579245" algn="just"/>
                <a:r>
                  <a:rPr lang="ru-RU" sz="1400" b="1" i="1" spc="3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ru-RU" sz="1400" spc="4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-&gt;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4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i="1" spc="4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ru-RU" sz="1400" b="0" i="1" spc="4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ru-RU" sz="1400" spc="4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+ </a:t>
                </a:r>
                <a:r>
                  <a:rPr lang="en-US" sz="1400" spc="4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n</a:t>
                </a:r>
                <a:r>
                  <a:rPr lang="ru-RU" sz="1400" spc="4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4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[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4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0" i="1" spc="45" smtClean="0"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pc="45" smtClean="0">
                            <a:latin typeface="Cambria Math"/>
                            <a:cs typeface="Times New Roman" panose="02020603050405020304" pitchFamily="18" charset="0"/>
                          </a:rPr>
                          <m:t>−23</m:t>
                        </m:r>
                      </m:sup>
                    </m:sSup>
                  </m:oMath>
                </a14:m>
                <a:r>
                  <a:rPr lang="ru-RU" sz="1400" spc="4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4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с] </a:t>
                </a:r>
                <a:r>
                  <a:rPr lang="ru-RU" sz="1400" b="1" i="1" spc="3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b="1" i="1" spc="30" smtClean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b="1" i="1" spc="30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1400" b="1" i="1" spc="30" smtClean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r>
                      <a:rPr lang="ru-RU" sz="1400" b="1" i="1" spc="3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1400" b="1" i="1" spc="3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i="1" spc="3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ru-RU" sz="1400" b="1" i="1" spc="3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ru-RU" sz="1400" dirty="0"/>
              </a:p>
              <a:p>
                <a:pPr marR="1579245" algn="just">
                  <a:spcAft>
                    <a:spcPts val="0"/>
                  </a:spcAft>
                </a:pPr>
                <a:endParaRPr lang="en-US" sz="1400" spc="4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1579245" algn="just">
                  <a:spcAft>
                    <a:spcPts val="0"/>
                  </a:spcAft>
                </a:pPr>
                <a:endParaRPr lang="en-US" sz="1400" spc="4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1579245" algn="just">
                  <a:spcAft>
                    <a:spcPts val="0"/>
                  </a:spcAft>
                </a:pPr>
                <a:endParaRPr lang="ru-RU" sz="1400" spc="4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r>
                  <a:rPr lang="ru-RU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Энергия связи атомных ядер.</a:t>
                </a: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Энергия связи </a:t>
                </a:r>
                <a14:m>
                  <m:oMath xmlns:m="http://schemas.openxmlformats.org/officeDocument/2006/math">
                    <m:r>
                      <a:rPr lang="ru-RU" sz="1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</m:oMath>
                </a14:m>
                <a:r>
                  <a:rPr lang="ru-RU" sz="1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численно равна работе, которую нужно затратить для рас­щепления ядра на отдельные нуклоны, или энергии, выделяющейся при синтезе ядер из нуклонов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Мерой </a:t>
                </a:r>
                <a14:m>
                  <m:oMath xmlns:m="http://schemas.openxmlformats.org/officeDocument/2006/math">
                    <m:r>
                      <a:rPr lang="ru-RU" sz="1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</m:oMath>
                </a14:m>
                <a:r>
                  <a:rPr lang="ru-RU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является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дефект массы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:</a:t>
                </a:r>
                <a:endParaRPr lang="en-US" sz="14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𝑚</m:t>
                      </m:r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𝑍</m:t>
                      </m:r>
                      <m:sSub>
                        <m:sSubPr>
                          <m:ctrlP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400" b="0" i="1" spc="25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 − </m:t>
                      </m:r>
                      <m:sSub>
                        <m:sSubPr>
                          <m:ctrlP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ru-RU" sz="1400" b="0" i="1" spc="25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я</m:t>
                          </m:r>
                        </m:sub>
                      </m:sSub>
                    </m:oMath>
                  </m:oMathPara>
                </a14:m>
                <a:endParaRPr lang="ru-RU" sz="14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140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𝑍</m:t>
                    </m:r>
                    <m:sSub>
                      <m:sSubPr>
                        <m:ctrlP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𝑁</m:t>
                    </m:r>
                    <m:sSub>
                      <m:sSubPr>
                        <m:ctrlP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ru-RU" sz="1400" b="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  <m:t>я</m:t>
                        </m:r>
                      </m:sub>
                    </m:sSub>
                    <m:r>
                      <a:rPr lang="ru-RU" sz="1400" b="0" i="1" spc="25" dirty="0" smtClean="0">
                        <a:latin typeface="Cambria Math"/>
                        <a:cs typeface="Times New Roman" panose="02020603050405020304" pitchFamily="18" charset="0"/>
                      </a:rPr>
                      <m:t>) </m:t>
                    </m:r>
                    <m:sSup>
                      <m:sSupPr>
                        <m:ctrlPr>
                          <a:rPr lang="ru-RU" sz="1400" b="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b="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  <m:t>с</m:t>
                        </m:r>
                      </m:e>
                      <m:sup>
                        <m:r>
                          <a:rPr lang="ru-RU" sz="1400" b="0" i="1" spc="25" dirty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b="1" spc="-35" dirty="0">
                  <a:solidFill>
                    <a:srgbClr val="FF0066"/>
                  </a:solidFill>
                  <a:ea typeface="Book Antiqua"/>
                  <a:cs typeface="Book Antiqua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8640"/>
                <a:ext cx="8759012" cy="5491055"/>
              </a:xfrm>
              <a:prstGeom prst="rect">
                <a:avLst/>
              </a:prstGeom>
              <a:blipFill rotWithShape="1">
                <a:blip r:embed="rId2"/>
                <a:stretch>
                  <a:fillRect l="-139" t="-11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57450" y="3154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image9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11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95034"/>
            <a:ext cx="2952328" cy="143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405063" y="3573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верх 10">
            <a:hlinkClick r:id="rId5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2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95536" y="332656"/>
                <a:ext cx="7560840" cy="623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IX.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ЯДЕРНЫЕ РЕАКЦИИ</a:t>
                </a:r>
              </a:p>
              <a:p>
                <a:pPr algn="ctr"/>
                <a:endParaRPr lang="ru-RU" b="1" spc="-35" dirty="0" smtClean="0">
                  <a:solidFill>
                    <a:srgbClr val="FF0066"/>
                  </a:solidFill>
                  <a:ea typeface="Book Antiqua"/>
                  <a:cs typeface="Book Antiqua"/>
                </a:endParaRPr>
              </a:p>
              <a:p>
                <a:pPr marL="63500" marR="63500" indent="190500"/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Ядерные реакции </a:t>
                </a:r>
                <a:r>
                  <a:rPr lang="ru-RU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изменение атомных ядер при взаимодействии с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элементарными частицами и другими ядрами.</a:t>
                </a:r>
                <a:endParaRPr lang="ru-RU" sz="1400" spc="2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4000" marR="1447800" indent="1371600"/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+ </a:t>
                </a:r>
                <a:r>
                  <a:rPr lang="ru-RU" sz="1400" spc="2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а-&gt;</a:t>
                </a:r>
                <a:r>
                  <a:rPr lang="ru-RU" sz="1400" spc="27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sz="1400" spc="2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*-</a:t>
                </a:r>
                <a:r>
                  <a:rPr lang="en-US" sz="1400" spc="2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ru-RU" sz="1400" spc="27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pPr marL="254000" marR="1447800" indent="1371600"/>
                <a:r>
                  <a:rPr lang="ru-RU" sz="1400" u="sng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1400" u="sng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1400" i="1" u="sng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«Исторические</a:t>
                </a:r>
                <a:r>
                  <a:rPr lang="ru-RU" sz="1400" i="1" u="sng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 </a:t>
                </a:r>
                <a:r>
                  <a:rPr lang="ru-RU" sz="1400" i="1" u="sng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реакции:</a:t>
                </a:r>
              </a:p>
              <a:p>
                <a:pPr marL="285750" marR="1447800" indent="-285750">
                  <a:buFont typeface="Arial" panose="020B0604020202020204" pitchFamily="34" charset="0"/>
                  <a:buChar char="•"/>
                </a:pP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1919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г., Э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Резерфорд: 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𝑁</m:t>
                        </m:r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  <m:r>
                          <a:rPr lang="en-US" sz="1400" i="1">
                            <a:latin typeface="Cambria Math"/>
                          </a:rPr>
                          <m:t>→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8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17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𝑂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+</m:t>
                            </m:r>
                          </m:e>
                        </m:sPre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𝑝</m:t>
                            </m:r>
                          </m:e>
                        </m:sPre>
                      </m:e>
                    </m:sPre>
                  </m:oMath>
                </a14:m>
                <a:endParaRPr lang="ru-RU" sz="1400" dirty="0" smtClean="0"/>
              </a:p>
              <a:p>
                <a:pPr marL="285750" marR="1447800" indent="-285750">
                  <a:buFont typeface="Arial" panose="020B0604020202020204" pitchFamily="34" charset="0"/>
                  <a:buChar char="•"/>
                </a:pPr>
                <a:endParaRPr lang="ru-RU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1400" dirty="0" smtClean="0"/>
                  <a:t>1932</a:t>
                </a:r>
                <a:r>
                  <a:rPr lang="en-US" sz="1400" dirty="0" smtClean="0"/>
                  <a:t> </a:t>
                </a:r>
                <a:r>
                  <a:rPr lang="ru-RU" sz="1400" dirty="0" smtClean="0"/>
                  <a:t>г. , Дж.  Чедвик:    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9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𝐵𝑒</m:t>
                        </m:r>
                        <m:r>
                          <a:rPr lang="en-US" sz="1400" i="1">
                            <a:latin typeface="Cambria Math"/>
                          </a:rPr>
                          <m:t>+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  <m:r>
                          <a:rPr lang="en-US" sz="1400" i="1">
                            <a:latin typeface="Cambria Math"/>
                          </a:rPr>
                          <m:t>→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6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12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𝐶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+</m:t>
                            </m:r>
                          </m:e>
                        </m:sPre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𝑛</m:t>
                            </m:r>
                          </m:e>
                        </m:sPre>
                      </m:e>
                    </m:sPre>
                  </m:oMath>
                </a14:m>
                <a:endParaRPr lang="ru-RU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ru-RU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1400" dirty="0" smtClean="0"/>
                  <a:t>1932 г.,  использование протонов:   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7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𝐿𝑖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𝑃</m:t>
                        </m:r>
                        <m:r>
                          <a:rPr lang="en-US" sz="1400" i="1">
                            <a:latin typeface="Cambria Math"/>
                          </a:rPr>
                          <m:t>→ </m:t>
                        </m:r>
                      </m:e>
                    </m:sPre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4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𝐻𝑒</m:t>
                            </m:r>
                          </m:e>
                        </m:sPre>
                      </m:e>
                    </m:sPre>
                  </m:oMath>
                </a14:m>
                <a:endParaRPr lang="ru-RU" sz="1400" dirty="0"/>
              </a:p>
              <a:p>
                <a:r>
                  <a:rPr lang="en-US" sz="1400" dirty="0"/>
                  <a:t> </a:t>
                </a:r>
                <a:endParaRPr lang="ru-RU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1400" dirty="0" smtClean="0"/>
                  <a:t>1932 г. Ф. </a:t>
                </a:r>
                <a:r>
                  <a:rPr lang="ru-RU" sz="1400" dirty="0" err="1" smtClean="0"/>
                  <a:t>Жолио</a:t>
                </a:r>
                <a:r>
                  <a:rPr lang="ru-RU" sz="1400" dirty="0" smtClean="0"/>
                  <a:t> – Кюри: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13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27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𝐴𝑙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 →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15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30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𝑃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𝑛</m:t>
                            </m:r>
                          </m:e>
                        </m:sPre>
                      </m:e>
                    </m:sPre>
                    <m:r>
                      <a:rPr lang="en-US" sz="140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1400" dirty="0" smtClean="0"/>
                  <a:t> </a:t>
                </a:r>
                <a14:m>
                  <m:oMath xmlns:m="http://schemas.openxmlformats.org/officeDocument/2006/math">
                    <m:r>
                      <a:rPr lang="ru-RU" sz="1400" b="0" i="0" smtClean="0">
                        <a:latin typeface="Cambria Math"/>
                      </a:rPr>
                      <m:t>                           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15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30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𝑃</m:t>
                        </m:r>
                        <m:r>
                          <a:rPr lang="en-US" sz="1400" i="1">
                            <a:latin typeface="Cambria Math"/>
                          </a:rPr>
                          <m:t>→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14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30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𝑆𝑖</m:t>
                            </m:r>
                          </m:e>
                        </m:sPre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+1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𝑒</m:t>
                            </m:r>
                          </m:e>
                        </m:sPre>
                      </m:e>
                    </m:sPre>
                  </m:oMath>
                </a14:m>
                <a:endParaRPr lang="ru-RU" sz="1400" dirty="0"/>
              </a:p>
              <a:p>
                <a:r>
                  <a:rPr lang="ru-RU" sz="1400" dirty="0" smtClean="0"/>
                  <a:t>                                                          </a:t>
                </a:r>
                <a:r>
                  <a:rPr lang="en-US" sz="1400" dirty="0"/>
                  <a:t> </a:t>
                </a:r>
                <a:r>
                  <a:rPr lang="ru-RU" sz="1400" dirty="0" smtClean="0"/>
                  <a:t>(искусственная радиоактивность)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ru-RU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1400" dirty="0" smtClean="0"/>
                  <a:t>1938 г., О. </a:t>
                </a:r>
                <a:r>
                  <a:rPr lang="ru-RU" sz="1400" dirty="0" err="1" smtClean="0"/>
                  <a:t>Ган</a:t>
                </a:r>
                <a:r>
                  <a:rPr lang="ru-RU" sz="1400" dirty="0" smtClean="0"/>
                  <a:t>, Г. </a:t>
                </a:r>
                <a:r>
                  <a:rPr lang="ru-RU" sz="1400" dirty="0" err="1" smtClean="0"/>
                  <a:t>Штрассман</a:t>
                </a:r>
                <a:r>
                  <a:rPr lang="ru-RU" sz="1400" dirty="0" smtClean="0"/>
                  <a:t>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92</m:t>
                        </m:r>
                      </m:sub>
                      <m:sup>
                        <m:r>
                          <a:rPr lang="ru-RU" sz="1400" b="0" i="1" smtClean="0">
                            <a:latin typeface="Cambria Math"/>
                          </a:rPr>
                          <m:t>     </m:t>
                        </m:r>
                        <m:r>
                          <a:rPr lang="en-US" sz="1400" i="1">
                            <a:latin typeface="Cambria Math"/>
                          </a:rPr>
                          <m:t>238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𝑈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𝑛</m:t>
                            </m:r>
                          </m:e>
                        </m:sPre>
                        <m:r>
                          <a:rPr lang="en-US" sz="1400" i="1">
                            <a:latin typeface="Cambria Math"/>
                          </a:rPr>
                          <m:t> →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56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145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𝐵𝑎</m:t>
                            </m:r>
                          </m:e>
                        </m:sPre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36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88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𝐾𝑟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+3 </m:t>
                            </m:r>
                            <m:sPre>
                              <m:sPrePr>
                                <m:ctrlPr>
                                  <a:rPr lang="ru-RU" sz="1400" i="1">
                                    <a:latin typeface="Cambria Math"/>
                                  </a:rPr>
                                </m:ctrlPr>
                              </m:sPrePr>
                              <m:sub>
                                <m:r>
                                  <a:rPr lang="en-US" sz="1400" i="1"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1</m:t>
                                </m:r>
                              </m:sup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sPre>
                          </m:e>
                        </m:sPre>
                      </m:e>
                    </m:sPre>
                  </m:oMath>
                </a14:m>
                <a:endParaRPr lang="ru-RU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ru-RU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ru-RU" sz="1400" dirty="0" smtClean="0"/>
                  <a:t>синтез: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𝐷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𝑇</m:t>
                        </m:r>
                        <m:r>
                          <a:rPr lang="en-US" sz="1400" i="1">
                            <a:latin typeface="Cambria Math"/>
                          </a:rPr>
                          <m:t> →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4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𝐻𝑒</m:t>
                            </m:r>
                          </m:e>
                        </m:sPre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sPre>
                  </m:oMath>
                </a14:m>
                <a:endParaRPr lang="ru-RU" sz="1400" dirty="0"/>
              </a:p>
              <a:p>
                <a:pPr lvl="0" algn="just">
                  <a:lnSpc>
                    <a:spcPts val="1055"/>
                  </a:lnSpc>
                  <a:spcBef>
                    <a:spcPts val="180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186690" algn="l"/>
                  </a:tabLst>
                </a:pP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Расчет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энергетического выхода ядерной реакции:</a:t>
                </a:r>
              </a:p>
              <a:p>
                <a:pPr marL="342900" lvl="0" indent="127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186690" algn="l"/>
                    <a:tab pos="2597150" algn="r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 масс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spc="2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 и частиц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</a:t>
                </a:r>
                <a:r>
                  <a:rPr lang="en-US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реакции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127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18669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 масс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spc="2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 и частиц после реакции;</a:t>
                </a:r>
              </a:p>
              <a:p>
                <a:pPr marL="342900" lvl="0" indent="127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18669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изменение массы </a:t>
                </a:r>
                <a14:m>
                  <m:oMath xmlns:m="http://schemas.openxmlformats.org/officeDocument/2006/math">
                    <m:r>
                      <a:rPr lang="ru-RU" sz="140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ru-RU" sz="1400" i="1" spc="25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 spc="25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i="1" spc="25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spc="25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 spc="25">
                            <a:latin typeface="Cambria Math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i="1" spc="25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endParaRPr lang="ru-RU" sz="1400" spc="2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0" indent="127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18669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изменение энергии </a:t>
                </a:r>
                <a14:m>
                  <m:oMath xmlns:m="http://schemas.openxmlformats.org/officeDocument/2006/math">
                    <m:r>
                      <a:rPr lang="ru-RU" sz="140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</m:oMath>
                </a14:m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 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ru-RU" sz="1400" i="1" spc="1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1400" b="0" i="1" spc="1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𝑚𝑐</m:t>
                    </m:r>
                  </m:oMath>
                </a14:m>
                <a:r>
                  <a:rPr lang="ru-RU" sz="1400" spc="15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algn="ctr"/>
                <a:endParaRPr lang="ru-RU" sz="1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7560840" cy="6238311"/>
              </a:xfrm>
              <a:prstGeom prst="rect">
                <a:avLst/>
              </a:prstGeom>
              <a:blipFill rotWithShape="1">
                <a:blip r:embed="rId2"/>
                <a:stretch>
                  <a:fillRect l="-242" t="-4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705100" y="3011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верх 6">
            <a:hlinkClick r:id="rId3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89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02758" y="188640"/>
                <a:ext cx="8784976" cy="6512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X.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ЦЕПНАЯ РЕАКЦИЯ</a:t>
                </a:r>
              </a:p>
              <a:p>
                <a:pPr lvl="0" algn="just">
                  <a:spcBef>
                    <a:spcPts val="180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180975" algn="l"/>
                  </a:tabLst>
                </a:pPr>
                <a:r>
                  <a:rPr lang="en-US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Ядерная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реакция на нейтронах.</a:t>
                </a:r>
              </a:p>
              <a:p>
                <a:pPr marL="25400" marR="546100" indent="-241300"/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1942 г., </a:t>
                </a:r>
                <a:r>
                  <a:rPr lang="ru-RU" sz="1400" b="1" spc="2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Э.Ферми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1400" i="1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медленные нейтроны</a:t>
                </a:r>
                <a:r>
                  <a:rPr lang="ru-RU" sz="1400" i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(эффективнее!). </a:t>
                </a:r>
                <a:endParaRPr lang="ru-RU" sz="1400" spc="25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400" marR="546100" indent="-241300"/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Замедлитель 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вода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</m:t>
                        </m:r>
                      </m:e>
                    </m:sPre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—</a:t>
                </a:r>
                <a:r>
                  <a:rPr lang="en-US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передача энергии).</a:t>
                </a:r>
              </a:p>
              <a:p>
                <a:pPr lvl="0" algn="just">
                  <a:spcBef>
                    <a:spcPts val="180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180975" algn="l"/>
                  </a:tabLst>
                </a:pPr>
                <a:r>
                  <a:rPr lang="en-US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Деление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 урана.</a:t>
                </a:r>
              </a:p>
              <a:p>
                <a:pPr marL="25400" indent="-241300" algn="just">
                  <a:spcAft>
                    <a:spcPts val="0"/>
                  </a:spcAft>
                </a:pP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1938 г., </a:t>
                </a:r>
                <a:r>
                  <a:rPr lang="ru-RU" sz="1400" b="1" spc="2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О.Ган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ru-RU" sz="1400" b="1" spc="2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Г.Штрассман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(Германия) - открытие деления ядер.</a:t>
                </a:r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r>
                  <a:rPr lang="ru-RU" sz="1400" i="1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Механизм:</a:t>
                </a:r>
              </a:p>
              <a:p>
                <a:endParaRPr lang="ru-RU" sz="1400" i="1" spc="-3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endParaRPr lang="ru-RU" sz="1400" i="1" spc="-3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endParaRPr lang="ru-RU" sz="1400" b="1" spc="-3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r>
                  <a:rPr lang="ru-RU" sz="1400" b="1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3. Цепная ядерная реакция</a:t>
                </a:r>
              </a:p>
              <a:p>
                <a:pPr marL="5118100"/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коэффициент размножения: </a:t>
                </a:r>
              </a:p>
              <a:p>
                <a:pPr marL="5118100"/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1</a:t>
                </a:r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реакция затухает,</a:t>
                </a:r>
              </a:p>
              <a:p>
                <a:pPr marL="5118100"/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-1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«ядерный взрыв», </a:t>
                </a:r>
              </a:p>
              <a:p>
                <a:pPr marL="5118100"/>
                <a:r>
                  <a:rPr lang="en-US" sz="1400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1400" spc="-15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стационарная реакция.</a:t>
                </a:r>
              </a:p>
              <a:p>
                <a:pPr marL="5118100"/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23900"/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 г урана </a:t>
                </a:r>
                <a14:m>
                  <m:oMath xmlns:m="http://schemas.openxmlformats.org/officeDocument/2006/math">
                    <m:r>
                      <a:rPr lang="ru-RU" sz="140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→</m:t>
                    </m:r>
                    <m:r>
                      <a:rPr lang="ru-RU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 2,3 ∗ </m:t>
                    </m:r>
                    <m:sSup>
                      <m:sSupPr>
                        <m:ctrlPr>
                          <a:rPr lang="ru-RU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1400" b="0" i="1" spc="25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ru-RU" sz="1400" b="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кВт∗ч ≈3 т угля</m:t>
                    </m:r>
                  </m:oMath>
                </a14:m>
                <a:endParaRPr lang="ru-RU" sz="14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23900"/>
                <a:endParaRPr lang="ru-RU" sz="1400" b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indent="-266700"/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Условия протекания ядерной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реакции:</a:t>
                </a:r>
              </a:p>
              <a:p>
                <a:pPr marL="361950" indent="-285750">
                  <a:buFont typeface="Arial" panose="020B0604020202020204" pitchFamily="34" charset="0"/>
                  <a:buChar char="•"/>
                </a:pP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скорость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нейтронов должна быть достаточной, чтобы вызывать 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деление  ядер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урана;</a:t>
                </a:r>
              </a:p>
              <a:p>
                <a:pPr marL="2857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 panose="020B0604020202020204" pitchFamily="34" charset="0"/>
                  <a:buChar char="•"/>
                  <a:tabLst>
                    <a:tab pos="30924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должны отсутствовать примеси, поглощающие нейтроны;</a:t>
                </a:r>
              </a:p>
              <a:p>
                <a:pPr marL="2857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 panose="020B0604020202020204" pitchFamily="34" charset="0"/>
                  <a:buChar char="•"/>
                  <a:tabLst>
                    <a:tab pos="31242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критическая масса: 50 кг для урана; при наличии замедлителя (</a:t>
                </a: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воды или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графита) и отражателя нейтронов (</a:t>
                </a:r>
                <a:r>
                  <a:rPr lang="en-US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или графита) - 250 г. </a:t>
                </a:r>
                <a:endParaRPr lang="ru-RU" sz="1400" spc="25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312420" algn="l"/>
                  </a:tabLst>
                </a:pPr>
                <a:endParaRPr lang="ru-RU" sz="1400" spc="2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tabLst>
                    <a:tab pos="312420" algn="l"/>
                  </a:tabLst>
                </a:pPr>
                <a:r>
                  <a:rPr lang="ru-RU" sz="1400" i="1" spc="1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Первые </a:t>
                </a:r>
                <a:r>
                  <a:rPr lang="ru-RU" sz="1400" i="1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реакторы</a:t>
                </a:r>
                <a:r>
                  <a:rPr lang="ru-RU" sz="1400" spc="1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ru-RU" sz="1400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1942 г., </a:t>
                </a:r>
                <a:r>
                  <a:rPr lang="ru-RU" sz="1400" b="1" spc="2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Э.Ферми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(США),</a:t>
                </a:r>
                <a:endParaRPr lang="ru-RU" sz="1400" b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23900"/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1946 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г., </a:t>
                </a:r>
                <a:r>
                  <a:rPr lang="ru-RU" sz="1400" b="1" spc="2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И.В.Курчатов</a:t>
                </a:r>
                <a:r>
                  <a:rPr lang="ru-RU" sz="14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(СССР</a:t>
                </a:r>
                <a:r>
                  <a:rPr lang="ru-RU" sz="14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i="1" spc="-35" dirty="0">
                  <a:ea typeface="Book Antiqua"/>
                  <a:cs typeface="Book Antiqua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58" y="188640"/>
                <a:ext cx="8784976" cy="6512488"/>
              </a:xfrm>
              <a:prstGeom prst="rect">
                <a:avLst/>
              </a:prstGeom>
              <a:blipFill rotWithShape="1">
                <a:blip r:embed="rId2"/>
                <a:stretch>
                  <a:fillRect l="-208" t="-468" r="-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76538" y="289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image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9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33802"/>
            <a:ext cx="2671862" cy="59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image8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10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733" y="2996952"/>
            <a:ext cx="2351307" cy="120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38550" y="3116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471738" y="378618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471738" y="365918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471738" y="3719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трелка вверх 19">
            <a:hlinkClick r:id="rId7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9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7504" y="176763"/>
                <a:ext cx="8712968" cy="6200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XI.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АТОМНАЯ ЭНЕРГИЯ</a:t>
                </a:r>
              </a:p>
              <a:p>
                <a:pPr marL="63500" marR="50800" indent="-241300" algn="just">
                  <a:spcAft>
                    <a:spcPts val="0"/>
                  </a:spcAft>
                </a:pPr>
                <a:r>
                  <a:rPr lang="en-US" sz="1400" b="1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1. </a:t>
                </a:r>
                <a:r>
                  <a:rPr lang="ru-RU" sz="1200" b="1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Ядерный </a:t>
                </a:r>
                <a:r>
                  <a:rPr lang="ru-RU" sz="12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реактор 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устройство, в котором осуществляется управляемая 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реакция деления ядер </a:t>
                </a:r>
                <a:r>
                  <a:rPr lang="ru-RU" sz="12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</a:t>
                </a:r>
                <a:r>
                  <a:rPr lang="ru-RU" sz="1200" i="1" spc="1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к =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1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).</a:t>
                </a:r>
              </a:p>
              <a:p>
                <a:pPr marL="317500" algn="just">
                  <a:lnSpc>
                    <a:spcPts val="2015"/>
                  </a:lnSpc>
                  <a:spcAft>
                    <a:spcPts val="0"/>
                  </a:spcAft>
                </a:pPr>
                <a:r>
                  <a:rPr lang="ru-RU" sz="12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Основные элементы ядерного реактора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:</a:t>
                </a:r>
                <a:endParaRPr lang="ru-RU" sz="12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  <a:tab pos="4465955" algn="r"/>
                  </a:tabLst>
                </a:pPr>
                <a:r>
                  <a:rPr lang="ru-RU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горючее </a:t>
                </a:r>
                <a:r>
                  <a:rPr lang="ru-RU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235</a:t>
                </a:r>
                <a:r>
                  <a:rPr lang="en-US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 </a:t>
                </a:r>
                <a:r>
                  <a:rPr lang="en-US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 </a:t>
                </a:r>
                <a:r>
                  <a:rPr lang="en-US" sz="1200" spc="25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238</a:t>
                </a:r>
                <a:r>
                  <a:rPr lang="en-US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U, </a:t>
                </a:r>
                <a:r>
                  <a:rPr lang="ru-RU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239</a:t>
                </a:r>
                <a:r>
                  <a:rPr lang="ru-RU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en-US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;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	</a:t>
                </a:r>
              </a:p>
              <a:p>
                <a:pPr marL="342900" lvl="0" indent="-34290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  <a:tab pos="4391660" algn="r"/>
                    <a:tab pos="4465955" algn="r"/>
                  </a:tabLst>
                </a:pP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замедлитель нейтронов (тяжелая вода, графит);	</a:t>
                </a:r>
              </a:p>
              <a:p>
                <a:pPr lvl="0" algn="just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  <a:tab pos="4465955" algn="r"/>
                  </a:tabLst>
                </a:pP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теплоноситель (вода, жидкий натрий);	</a:t>
                </a:r>
              </a:p>
              <a:p>
                <a:pPr lvl="0" algn="just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устройство для регулировки реакции (кадмий, бор</a:t>
                </a:r>
                <a:r>
                  <a:rPr lang="ru-RU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</a:t>
                </a:r>
                <a:r>
                  <a:rPr lang="en-US" sz="1200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;</a:t>
                </a:r>
              </a:p>
              <a:p>
                <a:pPr lvl="0" algn="just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altLang="ru-RU" sz="1200" dirty="0" smtClean="0">
                    <a:solidFill>
                      <a:srgbClr val="000000"/>
                    </a:solidFill>
                    <a:latin typeface="Times New Roman" pitchFamily="18" charset="0"/>
                    <a:ea typeface="Courier New" pitchFamily="49" charset="0"/>
                    <a:cs typeface="Times New Roman" pitchFamily="18" charset="0"/>
                  </a:rPr>
                  <a:t> </a:t>
                </a:r>
                <a:r>
                  <a:rPr lang="ru-RU" altLang="ru-RU" sz="1200" dirty="0">
                    <a:solidFill>
                      <a:srgbClr val="000000"/>
                    </a:solidFill>
                    <a:latin typeface="Times New Roman" pitchFamily="18" charset="0"/>
                    <a:ea typeface="Courier New" pitchFamily="49" charset="0"/>
                    <a:cs typeface="Times New Roman" pitchFamily="18" charset="0"/>
                  </a:rPr>
                  <a:t>защита (оболочка из бетона, железа)</a:t>
                </a:r>
                <a:r>
                  <a:rPr lang="ru-RU" alt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R="536575"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r>
                  <a:rPr lang="ru-RU" sz="1200" b="1" spc="2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Первая </a:t>
                </a:r>
                <a:r>
                  <a:rPr lang="ru-RU" sz="12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АЭС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- 27 июля 1954 г., Обнинск (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СССР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endParaRPr lang="en-US" sz="1200" b="1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endParaRPr lang="en-US" sz="1200" b="1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r>
                  <a:rPr lang="en-US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2. </a:t>
                </a:r>
                <a:r>
                  <a:rPr lang="ru-RU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Реакторы 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на быстрых нейтронах — </a:t>
                </a:r>
                <a:r>
                  <a:rPr lang="ru-RU" sz="1200" b="1" spc="25" dirty="0" err="1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размножители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</a:p>
              <a:p>
                <a:pPr marR="536575" algn="ctr"/>
                <a:r>
                  <a:rPr lang="ru-RU" sz="1200" spc="25" baseline="30000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23</a:t>
                </a:r>
                <a:r>
                  <a:rPr lang="en-US" sz="1200" spc="25" baseline="30000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5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(15%) + </a:t>
                </a:r>
                <a:r>
                  <a:rPr lang="ru-RU" sz="12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(быстрый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1200" i="1" spc="25" smtClean="0">
                        <a:latin typeface="Cambria Math"/>
                        <a:ea typeface="Cambria Math"/>
                        <a:cs typeface="Book Antiqua"/>
                      </a:rPr>
                      <m:t>→</m:t>
                    </m:r>
                  </m:oMath>
                </a14:m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239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en-US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ru-RU" sz="12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algn="ctr"/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 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кг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baseline="30000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235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—&gt; 1,5 кг </a:t>
                </a:r>
                <a:r>
                  <a:rPr lang="ru-RU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239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ru-RU" sz="12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algn="ctr"/>
                <a:r>
                  <a:rPr lang="ru-RU" sz="12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Атомная бомба</a:t>
                </a:r>
              </a:p>
              <a:p>
                <a:pPr marR="536575" algn="just">
                  <a:tabLst>
                    <a:tab pos="3830955" algn="r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Горючее: </a:t>
                </a:r>
                <a:r>
                  <a:rPr lang="ru-RU" sz="1200" spc="25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235</a:t>
                </a:r>
                <a:r>
                  <a:rPr lang="en-US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 </a:t>
                </a:r>
                <a:r>
                  <a:rPr lang="ru-RU" sz="1200" spc="25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233</a:t>
                </a:r>
                <a:r>
                  <a:rPr lang="en-US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 </a:t>
                </a:r>
                <a:r>
                  <a:rPr lang="ru-RU" sz="1200" spc="25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239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</a:t>
                </a:r>
                <a:endParaRPr lang="en-US" sz="12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algn="just">
                  <a:tabLst>
                    <a:tab pos="3830955" algn="r"/>
                  </a:tabLst>
                </a:pP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критическая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масса: 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10-20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кг 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sz="1200" i="1" spc="25" smtClean="0">
                        <a:latin typeface="Cambria Math"/>
                        <a:ea typeface="Cambria Math"/>
                        <a:cs typeface="Book Antiqua"/>
                      </a:rPr>
                      <m:t>𝜌</m:t>
                    </m:r>
                  </m:oMath>
                </a14:m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 18,7 г/см</a:t>
                </a:r>
                <a:r>
                  <a:rPr lang="ru-RU" sz="1200" spc="25" baseline="30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),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     </a:t>
                </a:r>
                <a:r>
                  <a:rPr lang="en-US" sz="1200" spc="25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u="sng" spc="1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Взрыватель</a:t>
                </a:r>
                <a:r>
                  <a:rPr lang="en-US" sz="1200" u="sng" spc="1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      )</a:t>
                </a:r>
                <a:endParaRPr lang="en-US" sz="1200" u="sng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algn="just">
                  <a:tabLst>
                    <a:tab pos="3830955" algn="r"/>
                  </a:tabLst>
                </a:pP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шар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радиусом </a:t>
                </a:r>
                <a:r>
                  <a:rPr lang="en-US" sz="12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R</a:t>
                </a:r>
                <a:r>
                  <a:rPr lang="en-US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 4-6 см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en-US" sz="12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R="536575" algn="ctr">
                  <a:tabLst>
                    <a:tab pos="3830955" algn="r"/>
                  </a:tabLst>
                </a:pPr>
                <a:r>
                  <a:rPr lang="ru-RU" sz="12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200" spc="25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R="536575" algn="ctr">
                  <a:tabLst>
                    <a:tab pos="3830955" algn="r"/>
                  </a:tabLst>
                </a:pPr>
                <a:r>
                  <a:rPr lang="ru-RU" sz="12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Август </a:t>
                </a:r>
                <a:r>
                  <a:rPr lang="ru-RU" sz="1200" b="1" spc="2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1945 г., Япония (Хиросима и Нагасаки</a:t>
                </a:r>
                <a:r>
                  <a:rPr lang="ru-RU" sz="1200" b="1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200" b="1" spc="25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r>
                  <a:rPr lang="en-US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3. </a:t>
                </a:r>
                <a:r>
                  <a:rPr lang="ru-RU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Преимущества 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АЭС:</a:t>
                </a:r>
              </a:p>
              <a:p>
                <a:pPr lvl="0" indent="-342900" algn="just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ядерные реакторы не потребляют кислород и органическое топливо;</a:t>
                </a:r>
              </a:p>
              <a:p>
                <a:pPr marR="50800" lvl="0" indent="-342900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 загрязняют окружающую среду золой и другими вредными для челове­ка продуктами органического топлива;</a:t>
                </a:r>
              </a:p>
              <a:p>
                <a:pPr marR="50800" lvl="0" indent="-342900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биосфера надежно защищена от радиоактивного воздействия при нормаль­ном режиме эксплуатации АЭС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en-US" sz="12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r>
                  <a:rPr lang="en-US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4.  </a:t>
                </a:r>
                <a:r>
                  <a:rPr lang="ru-RU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Недостатки 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АЭС:</a:t>
                </a:r>
              </a:p>
              <a:p>
                <a:pPr marR="50800" lvl="0" indent="-342900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необходимость захоронения радиоактивных отходов и демонтажа отслу­живших срок реакторов;</a:t>
                </a:r>
              </a:p>
              <a:p>
                <a:pPr marR="50800" lvl="0" indent="-342900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опасность радиоактивного загрязнения местности при аварийных выбро­сах;</a:t>
                </a:r>
              </a:p>
              <a:p>
                <a:pPr lvl="0" indent="-342900" algn="just"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460375" algn="l"/>
                  </a:tabLst>
                </a:pP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опасность экологических катастроф (1986 г., Чернобыльская АЭС).</a:t>
                </a:r>
              </a:p>
              <a:p>
                <a:pPr lvl="0" algn="just">
                  <a:buClr>
                    <a:srgbClr val="000000"/>
                  </a:buClr>
                  <a:buSzPts val="800"/>
                  <a:tabLst>
                    <a:tab pos="460375" algn="l"/>
                  </a:tabLst>
                </a:pPr>
                <a:r>
                  <a:rPr lang="en-US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5.  </a:t>
                </a:r>
                <a:r>
                  <a:rPr lang="ru-RU" sz="12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Термоядерные </a:t>
                </a:r>
                <a:r>
                  <a:rPr lang="ru-RU" sz="12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реакции — синтез легких ядер.</a:t>
                </a:r>
              </a:p>
              <a:p>
                <a:pPr marR="342900" indent="254000">
                  <a:tabLst>
                    <a:tab pos="2197100" algn="r"/>
                  </a:tabLst>
                </a:pPr>
                <a:r>
                  <a:rPr lang="ru-RU" sz="12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Нужна высокая температура для преодоления кулоновских сил </a:t>
                </a:r>
                <a:r>
                  <a:rPr lang="ru-RU" sz="12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отталкивания</a:t>
                </a:r>
                <a:r>
                  <a:rPr lang="ru-RU" sz="12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r>
                  <a:rPr lang="ru-RU" sz="12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	</a:t>
                </a:r>
                <a:endParaRPr lang="ru-RU" sz="12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2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en-US" sz="1200" i="1">
                              <a:latin typeface="Cambria Math"/>
                            </a:rPr>
                            <m:t>𝐷</m:t>
                          </m:r>
                          <m:r>
                            <a:rPr lang="en-US" sz="1200" i="1">
                              <a:latin typeface="Cambria Math"/>
                            </a:rPr>
                            <m:t>+</m:t>
                          </m:r>
                        </m:e>
                      </m:sPre>
                      <m:r>
                        <a:rPr lang="en-US" sz="1200" i="1">
                          <a:latin typeface="Cambria Math"/>
                        </a:rPr>
                        <m:t> </m:t>
                      </m:r>
                      <m:sPre>
                        <m:sPrePr>
                          <m:ctrlPr>
                            <a:rPr lang="ru-RU" sz="12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200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US" sz="1200" i="1"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en-US" sz="1200" i="1">
                              <a:latin typeface="Cambria Math"/>
                            </a:rPr>
                            <m:t>𝑇</m:t>
                          </m:r>
                          <m:r>
                            <a:rPr lang="en-US" sz="1200" i="1">
                              <a:latin typeface="Cambria Math"/>
                            </a:rPr>
                            <m:t>→</m:t>
                          </m:r>
                          <m:sPre>
                            <m:sPre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/>
                                </a:rPr>
                                <m:t>4</m:t>
                              </m:r>
                            </m:sup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𝐻𝑒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</m:e>
                          </m:sPre>
                          <m:sPre>
                            <m:sPre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+17,5МэВ 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ru-RU" sz="1200" dirty="0"/>
              </a:p>
              <a:p>
                <a:pPr marR="190500" indent="-241300" algn="ctr"/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 г </a:t>
                </a:r>
                <a:r>
                  <a:rPr lang="ru-RU" sz="12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—&gt;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4,2 </a:t>
                </a:r>
                <a:r>
                  <a:rPr lang="en-US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*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200" i="1" spc="2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2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Дж = 10 т бензина.</a:t>
                </a:r>
              </a:p>
              <a:p>
                <a:pPr marR="190500" indent="-241300" algn="ctr"/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Управляемый синтез - </a:t>
                </a:r>
                <a:r>
                  <a:rPr lang="ru-RU" sz="12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Токамак-10 </a:t>
                </a:r>
                <a:r>
                  <a:rPr lang="ru-RU" sz="12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(13 млн К</a:t>
                </a:r>
                <a:r>
                  <a:rPr lang="ru-RU" sz="12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</a:t>
                </a:r>
                <a:endParaRPr lang="ru-RU" sz="1200" b="1" spc="-35" dirty="0">
                  <a:solidFill>
                    <a:srgbClr val="FF0066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76763"/>
                <a:ext cx="8712968" cy="6200544"/>
              </a:xfrm>
              <a:prstGeom prst="rect">
                <a:avLst/>
              </a:prstGeom>
              <a:blipFill rotWithShape="1">
                <a:blip r:embed="rId2"/>
                <a:stretch>
                  <a:fillRect l="-210" t="-4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38388" y="2666098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38388" y="3783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338388" y="271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Хорда 11"/>
          <p:cNvSpPr/>
          <p:nvPr/>
        </p:nvSpPr>
        <p:spPr>
          <a:xfrm rot="9534188" flipV="1">
            <a:off x="4847067" y="3087704"/>
            <a:ext cx="360040" cy="395107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Хорда 13"/>
          <p:cNvSpPr/>
          <p:nvPr/>
        </p:nvSpPr>
        <p:spPr>
          <a:xfrm rot="20276810" flipV="1">
            <a:off x="3624891" y="3114876"/>
            <a:ext cx="360040" cy="395107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338388" y="3776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2790825" y="1379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трелка вверх 20">
            <a:hlinkClick r:id="rId3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22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508" y="548680"/>
            <a:ext cx="2341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pc="-35" dirty="0" smtClean="0">
                <a:solidFill>
                  <a:srgbClr val="FF0066"/>
                </a:solidFill>
                <a:ea typeface="Book Antiqua"/>
                <a:cs typeface="Book Antiqua"/>
              </a:rPr>
              <a:t>XII.</a:t>
            </a:r>
            <a:r>
              <a:rPr lang="ru-RU" b="1" spc="-35" dirty="0" smtClean="0">
                <a:solidFill>
                  <a:srgbClr val="FF0066"/>
                </a:solidFill>
                <a:ea typeface="Book Antiqua"/>
                <a:cs typeface="Book Antiqua"/>
              </a:rPr>
              <a:t>    ЛИТЕРАТУРА</a:t>
            </a:r>
            <a:endParaRPr lang="ru-RU" b="1" spc="-35" dirty="0">
              <a:solidFill>
                <a:srgbClr val="FF0066"/>
              </a:solidFill>
              <a:ea typeface="Book Antiqua"/>
              <a:cs typeface="Book Antiqua"/>
            </a:endParaRPr>
          </a:p>
        </p:txBody>
      </p:sp>
      <p:sp>
        <p:nvSpPr>
          <p:cNvPr id="3" name="Стрелка вверх 2">
            <a:hlinkClick r:id="rId2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1628800"/>
            <a:ext cx="787675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Физика. 11 класс: учеб. для 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организаций (базовый и углублённый уровни)/ С. А. Тихомирова, Б. М. Яворский. – 7- е изд., стер. – М.: Мнемозина, 2016. – 319с. ил.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ISBN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46-03634-0 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1600" dirty="0"/>
              <a:t>Приложение «Физика» к газете «Первое сентября» / №21. июнь, 1999 </a:t>
            </a:r>
            <a:r>
              <a:rPr lang="ru-RU" sz="1600" dirty="0" err="1"/>
              <a:t>Рег</a:t>
            </a:r>
            <a:r>
              <a:rPr lang="ru-RU" sz="1600" dirty="0"/>
              <a:t> № 010517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4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9906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СОДЕРЖАНИЕ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03991"/>
            <a:ext cx="64807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449263">
              <a:lnSpc>
                <a:spcPct val="150000"/>
              </a:lnSpc>
              <a:buAutoNum type="romanUcPeriod"/>
            </a:pPr>
            <a:r>
              <a:rPr lang="ru-RU" sz="1600" b="1" spc="-35" dirty="0">
                <a:latin typeface="Book Antiqua"/>
                <a:ea typeface="Book Antiqua"/>
                <a:cs typeface="Book Antiqua"/>
                <a:hlinkClick r:id="rId2" action="ppaction://hlinksldjump"/>
              </a:rPr>
              <a:t>ОПЫТЫ </a:t>
            </a:r>
            <a:r>
              <a:rPr lang="ru-RU" sz="1600" b="1" spc="-35" dirty="0" smtClean="0">
                <a:latin typeface="Book Antiqua"/>
                <a:ea typeface="Book Antiqua"/>
                <a:cs typeface="Book Antiqua"/>
                <a:hlinkClick r:id="rId2" action="ppaction://hlinksldjump"/>
              </a:rPr>
              <a:t>РЕЗЕРФОРДА</a:t>
            </a:r>
            <a:endParaRPr lang="ru-RU" sz="1600" b="1" spc="-35" dirty="0" smtClean="0">
              <a:latin typeface="Book Antiqua"/>
              <a:ea typeface="Book Antiqua"/>
              <a:cs typeface="Book Antiqua"/>
            </a:endParaRPr>
          </a:p>
          <a:p>
            <a:pPr marL="627063" indent="-449263">
              <a:lnSpc>
                <a:spcPct val="150000"/>
              </a:lnSpc>
              <a:buFontTx/>
              <a:buAutoNum type="romanUcPeriod"/>
            </a:pPr>
            <a:r>
              <a:rPr lang="en-US" sz="1600" b="1" dirty="0" smtClean="0">
                <a:hlinkClick r:id="rId3" action="ppaction://hlinksldjump"/>
              </a:rPr>
              <a:t>ATOM </a:t>
            </a:r>
            <a:r>
              <a:rPr lang="ru-RU" sz="1600" b="1" dirty="0" smtClean="0">
                <a:hlinkClick r:id="rId3" action="ppaction://hlinksldjump"/>
              </a:rPr>
              <a:t>БОРА</a:t>
            </a:r>
            <a:endParaRPr lang="en-US" sz="1600" b="1" dirty="0" smtClean="0"/>
          </a:p>
          <a:p>
            <a:pPr marL="627063" indent="-449263">
              <a:lnSpc>
                <a:spcPct val="150000"/>
              </a:lnSpc>
              <a:buFontTx/>
              <a:buAutoNum type="romanUcPeriod"/>
            </a:pPr>
            <a:r>
              <a:rPr lang="ru-RU" sz="1600" b="1" spc="-35" dirty="0" smtClean="0">
                <a:latin typeface="Book Antiqua"/>
                <a:ea typeface="Book Antiqua"/>
                <a:cs typeface="Book Antiqua"/>
                <a:hlinkClick r:id="rId4" action="ppaction://hlinksldjump"/>
              </a:rPr>
              <a:t>МЕТОДЫ     </a:t>
            </a:r>
            <a:r>
              <a:rPr lang="ru-RU" sz="1600" b="1" spc="-35" dirty="0">
                <a:latin typeface="Book Antiqua"/>
                <a:ea typeface="Book Antiqua"/>
                <a:cs typeface="Book Antiqua"/>
                <a:hlinkClick r:id="rId4" action="ppaction://hlinksldjump"/>
              </a:rPr>
              <a:t>РЕГИСТРАЦИИ</a:t>
            </a:r>
            <a:endParaRPr lang="ru-RU" sz="1600" b="1" spc="-35" dirty="0">
              <a:latin typeface="Book Antiqua"/>
              <a:ea typeface="Book Antiqua"/>
              <a:cs typeface="Book Antiqua"/>
            </a:endParaRPr>
          </a:p>
          <a:p>
            <a:pPr marL="627063" indent="-449263">
              <a:lnSpc>
                <a:spcPct val="150000"/>
              </a:lnSpc>
              <a:buFontTx/>
              <a:buAutoNum type="romanUcPeriod"/>
            </a:pPr>
            <a:r>
              <a:rPr lang="ru-RU" sz="1600" b="1" spc="-35" dirty="0" smtClean="0">
                <a:latin typeface="Book Antiqua"/>
                <a:ea typeface="Book Antiqua"/>
                <a:cs typeface="Book Antiqua"/>
                <a:hlinkClick r:id="rId5" action="ppaction://hlinksldjump"/>
              </a:rPr>
              <a:t>Р</a:t>
            </a:r>
            <a:r>
              <a:rPr lang="en-US" sz="1600" b="1" dirty="0">
                <a:hlinkClick r:id="rId5" action="ppaction://hlinksldjump"/>
              </a:rPr>
              <a:t>A</a:t>
            </a:r>
            <a:r>
              <a:rPr lang="ru-RU" sz="1600" b="1" dirty="0" smtClean="0">
                <a:hlinkClick r:id="rId5" action="ppaction://hlinksldjump"/>
              </a:rPr>
              <a:t>ДИОАКТИВНОСТЬ</a:t>
            </a:r>
            <a:endParaRPr lang="ru-RU" sz="1600" b="1" dirty="0"/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>
                <a:ea typeface="Book Antiqua"/>
                <a:cs typeface="Book Antiqua"/>
                <a:hlinkClick r:id="rId6" action="ppaction://hlinksldjump"/>
              </a:rPr>
              <a:t>ЗАКОНЫ </a:t>
            </a:r>
            <a:r>
              <a:rPr lang="ru-RU" sz="1600" b="1" spc="-35" dirty="0" smtClean="0">
                <a:ea typeface="Book Antiqua"/>
                <a:cs typeface="Book Antiqua"/>
                <a:hlinkClick r:id="rId6" action="ppaction://hlinksldjump"/>
              </a:rPr>
              <a:t>РАДИОАКТИВНОСТИ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7" action="ppaction://hlinksldjump"/>
              </a:rPr>
              <a:t>НЕЙТРОН  </a:t>
            </a:r>
            <a:r>
              <a:rPr lang="ru-RU" sz="1600" b="1" spc="-35" dirty="0">
                <a:ea typeface="Book Antiqua"/>
                <a:cs typeface="Book Antiqua"/>
                <a:hlinkClick r:id="rId7" action="ppaction://hlinksldjump"/>
              </a:rPr>
              <a:t>И СТРОЕНИЕ </a:t>
            </a:r>
            <a:r>
              <a:rPr lang="ru-RU" sz="1600" b="1" spc="-35" dirty="0" smtClean="0">
                <a:ea typeface="Book Antiqua"/>
                <a:cs typeface="Book Antiqua"/>
                <a:hlinkClick r:id="rId7" action="ppaction://hlinksldjump"/>
              </a:rPr>
              <a:t>ЯДРА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8" action="ppaction://hlinksldjump"/>
              </a:rPr>
              <a:t>ИЗОТОПЫ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9" action="ppaction://hlinksldjump"/>
              </a:rPr>
              <a:t>ЯДЕРНЫЕ </a:t>
            </a:r>
            <a:r>
              <a:rPr lang="ru-RU" sz="1600" b="1" spc="-35" dirty="0">
                <a:ea typeface="Book Antiqua"/>
                <a:cs typeface="Book Antiqua"/>
                <a:hlinkClick r:id="rId9" action="ppaction://hlinksldjump"/>
              </a:rPr>
              <a:t>С </a:t>
            </a:r>
            <a:r>
              <a:rPr lang="ru-RU" sz="1600" b="1" spc="-35" dirty="0" smtClean="0">
                <a:ea typeface="Book Antiqua"/>
                <a:cs typeface="Book Antiqua"/>
                <a:hlinkClick r:id="rId9" action="ppaction://hlinksldjump"/>
              </a:rPr>
              <a:t>ИЛЫ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10" action="ppaction://hlinksldjump"/>
              </a:rPr>
              <a:t>ЯДЕРНЫЕ РЕАКЦИИ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11" action="ppaction://hlinksldjump"/>
              </a:rPr>
              <a:t>ЦЕПНАЯ РЕАКЦИЯ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ea typeface="Book Antiqua"/>
                <a:cs typeface="Book Antiqua"/>
                <a:hlinkClick r:id="rId12" action="ppaction://hlinksldjump"/>
              </a:rPr>
              <a:t>АТОМНАЯ ЭНЕРГИЯ</a:t>
            </a:r>
            <a:endParaRPr lang="ru-RU" sz="1600" b="1" spc="-35" dirty="0"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latin typeface="Book Antiqua"/>
                <a:ea typeface="Book Antiqua"/>
                <a:cs typeface="Book Antiqua"/>
                <a:hlinkClick r:id="rId13" action="ppaction://hlinkfile"/>
              </a:rPr>
              <a:t>ЗАДАНИЯ ДЛЯ УСТНОГО ПОВТОРЕНИЯ</a:t>
            </a:r>
            <a:endParaRPr lang="ru-RU" sz="1600" b="1" spc="-35" dirty="0">
              <a:latin typeface="Book Antiqua"/>
              <a:ea typeface="Book Antiqua"/>
              <a:cs typeface="Book Antiqua"/>
            </a:endParaRPr>
          </a:p>
          <a:p>
            <a:pPr marL="627063" lvl="1" indent="-449263">
              <a:lnSpc>
                <a:spcPct val="150000"/>
              </a:lnSpc>
              <a:buAutoNum type="romanUcPeriod" startAt="5"/>
            </a:pPr>
            <a:r>
              <a:rPr lang="ru-RU" sz="1600" b="1" spc="-35" dirty="0" smtClean="0">
                <a:latin typeface="Book Antiqua"/>
                <a:ea typeface="Book Antiqua"/>
                <a:cs typeface="Book Antiqua"/>
                <a:hlinkClick r:id="rId14" action="ppaction://hlinksldjump"/>
              </a:rPr>
              <a:t>  ЛИТЕРАТУРА</a:t>
            </a:r>
            <a:endParaRPr lang="en-US" b="1" spc="-35" dirty="0">
              <a:latin typeface="Book Antiqua"/>
              <a:ea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1065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TextBox 1044"/>
          <p:cNvSpPr txBox="1"/>
          <p:nvPr/>
        </p:nvSpPr>
        <p:spPr>
          <a:xfrm>
            <a:off x="674725" y="316405"/>
            <a:ext cx="78488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ctr">
              <a:buAutoNum type="romanUcPeriod"/>
            </a:pPr>
            <a:r>
              <a:rPr lang="ru-RU" b="1" spc="-35" dirty="0" smtClean="0">
                <a:solidFill>
                  <a:srgbClr val="FF0066"/>
                </a:solidFill>
                <a:latin typeface="Book Antiqua"/>
                <a:ea typeface="Book Antiqua"/>
                <a:cs typeface="Book Antiqua"/>
              </a:rPr>
              <a:t>ОПЫТЫ</a:t>
            </a:r>
            <a:r>
              <a:rPr lang="en-US" b="1" spc="-35" dirty="0" smtClean="0">
                <a:solidFill>
                  <a:srgbClr val="FF0066"/>
                </a:solidFill>
                <a:latin typeface="Book Antiqua"/>
                <a:ea typeface="Book Antiqua"/>
                <a:cs typeface="Book Antiqua"/>
              </a:rPr>
              <a:t>   </a:t>
            </a:r>
            <a:r>
              <a:rPr lang="ru-RU" b="1" spc="-35" dirty="0" smtClean="0">
                <a:solidFill>
                  <a:srgbClr val="FF0066"/>
                </a:solidFill>
                <a:latin typeface="Book Antiqua"/>
                <a:ea typeface="Book Antiqua"/>
                <a:cs typeface="Book Antiqua"/>
              </a:rPr>
              <a:t> РЕЗЕРФОРДА</a:t>
            </a:r>
            <a:endParaRPr lang="en-US" b="1" spc="-35" dirty="0" smtClean="0">
              <a:solidFill>
                <a:srgbClr val="FF0066"/>
              </a:solidFill>
              <a:latin typeface="Book Antiqua"/>
              <a:ea typeface="Book Antiqua"/>
              <a:cs typeface="Book Antiqua"/>
            </a:endParaRPr>
          </a:p>
          <a:p>
            <a:pPr marL="400050" indent="-400050" algn="ctr">
              <a:buAutoNum type="romanUcPeriod"/>
            </a:pPr>
            <a:endParaRPr lang="ru-RU" b="1" spc="-35" dirty="0" smtClean="0">
              <a:solidFill>
                <a:srgbClr val="FF0066"/>
              </a:solidFill>
              <a:latin typeface="Book Antiqua"/>
              <a:ea typeface="Book Antiqua"/>
              <a:cs typeface="Book Antiqua"/>
            </a:endParaRPr>
          </a:p>
          <a:p>
            <a:r>
              <a:rPr lang="ru-RU" sz="1600" b="1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1897 г., модель Томсона </a:t>
            </a:r>
            <a:r>
              <a:rPr lang="ru-RU" sz="1600" b="1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(«кекс»).</a:t>
            </a:r>
            <a:endParaRPr lang="ru-RU" sz="1600" b="1" spc="25" dirty="0">
              <a:latin typeface="Times New Roman" panose="02020603050405020304" pitchFamily="18" charset="0"/>
              <a:ea typeface="Book Antiqu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63" name="Таблица 10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9360456"/>
                  </p:ext>
                </p:extLst>
              </p:nvPr>
            </p:nvGraphicFramePr>
            <p:xfrm>
              <a:off x="3995936" y="2060848"/>
              <a:ext cx="2602785" cy="1193800"/>
            </p:xfrm>
            <a:graphic>
              <a:graphicData uri="http://schemas.openxmlformats.org/drawingml/2006/table">
                <a:tbl>
                  <a:tblPr/>
                  <a:tblGrid>
                    <a:gridCol w="2602785"/>
                  </a:tblGrid>
                  <a:tr h="1131763">
                    <a:tc>
                      <a:txBody>
                        <a:bodyPr/>
                        <a:lstStyle/>
                        <a:p>
                          <a:pPr marL="176213" marR="114300" indent="1588" algn="l">
                            <a:lnSpc>
                              <a:spcPts val="1105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«Снаряды» - а-частицы,</a:t>
                          </a:r>
                        </a:p>
                        <a:p>
                          <a:pPr marL="176213" marR="114300" indent="88900" algn="l">
                            <a:lnSpc>
                              <a:spcPts val="1105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ru-RU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= 20 ООО км/с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,</a:t>
                          </a:r>
                        </a:p>
                        <a:p>
                          <a:pPr marL="176213" marR="114300" indent="88900" algn="l">
                            <a:lnSpc>
                              <a:spcPts val="1105"/>
                            </a:lnSpc>
                            <a:spcAft>
                              <a:spcPts val="0"/>
                            </a:spcAft>
                          </a:pPr>
                          <a:endParaRPr lang="ru-RU" sz="1400" spc="25" dirty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176213" marR="114300" indent="88900" algn="l">
                            <a:lnSpc>
                              <a:spcPts val="96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ru-RU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sz="1400" b="0" i="1" spc="35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= </a:t>
                          </a: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endParaRPr lang="ru-RU" sz="1400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176213" marR="114300" indent="88900" algn="l">
                            <a:lnSpc>
                              <a:spcPts val="96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400" i="1" spc="1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т</a:t>
                          </a:r>
                          <a:r>
                            <a:rPr lang="ru-RU" sz="1400" i="1" spc="15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а</a:t>
                          </a: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8000 </a:t>
                          </a:r>
                          <a:r>
                            <a:rPr lang="ru-RU" sz="1400" i="1" spc="1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т</a:t>
                          </a:r>
                          <a:r>
                            <a:rPr lang="ru-RU" sz="1400" i="1" spc="15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,</a:t>
                          </a:r>
                        </a:p>
                        <a:p>
                          <a:pPr marL="176213" marR="114300" indent="88900" algn="l">
                            <a:lnSpc>
                              <a:spcPts val="96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i="1" spc="1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400" i="1" spc="1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4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на экране - вспышки</a:t>
                          </a:r>
                          <a:r>
                            <a:rPr lang="ru-RU" sz="1200" spc="35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ru-RU" sz="1200" spc="25" dirty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63" name="Таблица 106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9360456"/>
                  </p:ext>
                </p:extLst>
              </p:nvPr>
            </p:nvGraphicFramePr>
            <p:xfrm>
              <a:off x="3995936" y="2060848"/>
              <a:ext cx="2602785" cy="1203770"/>
            </p:xfrm>
            <a:graphic>
              <a:graphicData uri="http://schemas.openxmlformats.org/drawingml/2006/table">
                <a:tbl>
                  <a:tblPr/>
                  <a:tblGrid>
                    <a:gridCol w="2602785"/>
                  </a:tblGrid>
                  <a:tr h="120377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235" t="-9596" r="-235" b="-909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064" name="Rectangle 29"/>
          <p:cNvSpPr>
            <a:spLocks noChangeArrowheads="1"/>
          </p:cNvSpPr>
          <p:nvPr/>
        </p:nvSpPr>
        <p:spPr bwMode="auto">
          <a:xfrm>
            <a:off x="457200" y="3798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6" name="Rectangle 30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7" name="Picture 31" descr="image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3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63" y="844213"/>
            <a:ext cx="1076499" cy="91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9" name="Прямоугольник 1068"/>
          <p:cNvSpPr/>
          <p:nvPr/>
        </p:nvSpPr>
        <p:spPr>
          <a:xfrm>
            <a:off x="608989" y="1278043"/>
            <a:ext cx="525504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lvl="0">
              <a:lnSpc>
                <a:spcPts val="950"/>
              </a:lnSpc>
            </a:pPr>
            <a:endParaRPr lang="ru-RU" dirty="0" smtClean="0">
              <a:solidFill>
                <a:prstClr val="black"/>
              </a:solidFill>
            </a:endParaRPr>
          </a:p>
          <a:p>
            <a:pPr marL="63500" lvl="0">
              <a:lnSpc>
                <a:spcPts val="950"/>
              </a:lnSpc>
            </a:pPr>
            <a:endParaRPr lang="ru-RU" dirty="0">
              <a:solidFill>
                <a:prstClr val="black"/>
              </a:solidFill>
            </a:endParaRPr>
          </a:p>
          <a:p>
            <a:pPr marL="63500" lvl="0">
              <a:lnSpc>
                <a:spcPts val="950"/>
              </a:lnSpc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1906 г.,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Резерфорда</a:t>
            </a:r>
            <a:endParaRPr lang="ru-RU" sz="1600" b="1" spc="-35" dirty="0">
              <a:solidFill>
                <a:prstClr val="black"/>
              </a:solidFill>
              <a:latin typeface="Times New Roman" panose="02020603050405020304" pitchFamily="18" charset="0"/>
              <a:ea typeface="Book Antiqua"/>
              <a:cs typeface="Times New Roman" panose="02020603050405020304" pitchFamily="18" charset="0"/>
            </a:endParaRPr>
          </a:p>
        </p:txBody>
      </p:sp>
      <p:pic>
        <p:nvPicPr>
          <p:cNvPr id="1070" name="Picture 32" descr="image3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2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84"/>
          <a:stretch/>
        </p:blipFill>
        <p:spPr bwMode="auto">
          <a:xfrm>
            <a:off x="524335" y="1821825"/>
            <a:ext cx="3039553" cy="1314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2" name="Rectangle 33"/>
          <p:cNvSpPr>
            <a:spLocks noChangeArrowheads="1"/>
          </p:cNvSpPr>
          <p:nvPr/>
        </p:nvSpPr>
        <p:spPr bwMode="auto">
          <a:xfrm>
            <a:off x="2643188" y="3316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73" name="Таблица 1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960813"/>
              </p:ext>
            </p:extLst>
          </p:nvPr>
        </p:nvGraphicFramePr>
        <p:xfrm>
          <a:off x="2823297" y="5072720"/>
          <a:ext cx="6081475" cy="1092584"/>
        </p:xfrm>
        <a:graphic>
          <a:graphicData uri="http://schemas.openxmlformats.org/drawingml/2006/table">
            <a:tbl>
              <a:tblPr/>
              <a:tblGrid>
                <a:gridCol w="6081475"/>
              </a:tblGrid>
              <a:tr h="1092584">
                <a:tc>
                  <a:txBody>
                    <a:bodyPr/>
                    <a:lstStyle/>
                    <a:p>
                      <a:pPr marL="355600" indent="-241300"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endParaRPr lang="en-US" sz="1600" spc="35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355600" indent="-241300"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endParaRPr lang="en-US" sz="1600" spc="35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355600" indent="-241300"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US" sz="1600" b="1" spc="35" dirty="0" smtClean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4. </a:t>
                      </a:r>
                      <a:r>
                        <a:rPr lang="ru-RU" sz="1600" b="1" spc="35" dirty="0" smtClean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Противоречие</a:t>
                      </a:r>
                      <a:r>
                        <a:rPr lang="ru-RU" sz="1600" b="1" spc="35" baseline="0" dirty="0" smtClean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 классической механики и модели атома</a:t>
                      </a:r>
                    </a:p>
                    <a:p>
                      <a:pPr marL="355600" indent="-241300"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endParaRPr lang="en-US" sz="1400" spc="35" baseline="0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355600" indent="-241300"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endParaRPr lang="ru-RU" sz="1400" spc="35" baseline="0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400050" indent="-285750" algn="l">
                        <a:lnSpc>
                          <a:spcPts val="8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spc="35" baseline="0" dirty="0" smtClean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Атом неустойчив?</a:t>
                      </a:r>
                      <a:endParaRPr lang="en-US" sz="1400" spc="35" baseline="0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400050" indent="-285750" algn="l">
                        <a:lnSpc>
                          <a:spcPts val="8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spc="35" baseline="0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114300" indent="0" algn="l">
                        <a:lnSpc>
                          <a:spcPts val="8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400" spc="35" baseline="0" dirty="0" smtClean="0">
                        <a:solidFill>
                          <a:srgbClr val="000000"/>
                        </a:solidFill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  <a:p>
                      <a:pPr marL="400050" indent="-285750" algn="l">
                        <a:lnSpc>
                          <a:spcPts val="8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spc="35" dirty="0" smtClean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Спектр </a:t>
                      </a:r>
                      <a:r>
                        <a:rPr lang="ru-RU" sz="1400" spc="35" dirty="0">
                          <a:solidFill>
                            <a:srgbClr val="000000"/>
                          </a:solidFill>
                          <a:effectLst/>
                          <a:latin typeface="Book Antiqua"/>
                          <a:ea typeface="Book Antiqua"/>
                          <a:cs typeface="Book Antiqua"/>
                        </a:rPr>
                        <a:t>линейчатый, а не сплошной?</a:t>
                      </a:r>
                      <a:endParaRPr lang="ru-RU" sz="1400" spc="25" dirty="0"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74" name="Rectangle 34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624962" y="3811588"/>
            <a:ext cx="2827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823050" y="4077072"/>
            <a:ext cx="2827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70482" y="3439590"/>
                <a:ext cx="5045002" cy="12749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0" algn="just">
                  <a:lnSpc>
                    <a:spcPts val="800"/>
                  </a:lnSpc>
                  <a:spcAft>
                    <a:spcPts val="795"/>
                  </a:spcAft>
                  <a:buClr>
                    <a:srgbClr val="000000"/>
                  </a:buClr>
                  <a:buSzPts val="800"/>
                  <a:buFont typeface="+mj-lt"/>
                  <a:buNone/>
                  <a:tabLst>
                    <a:tab pos="233680" algn="l"/>
                  </a:tabLst>
                </a:pPr>
                <a:r>
                  <a:rPr lang="en-US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</a:t>
                </a:r>
                <a:r>
                  <a:rPr lang="en-US" sz="16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 </a:t>
                </a:r>
                <a:r>
                  <a:rPr lang="ru-RU" sz="1600" b="1" spc="2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Вывод —</a:t>
                </a:r>
                <a:r>
                  <a:rPr lang="ru-RU" sz="1600" i="1" spc="2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&gt; планетарная модель атома</a:t>
                </a:r>
                <a:r>
                  <a:rPr lang="ru-RU" i="1" spc="2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</a:p>
              <a:p>
                <a:pPr marL="342900" lvl="0" indent="100013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56285" algn="l"/>
                  </a:tabLst>
                </a:pP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Атом</a:t>
                </a:r>
                <a:r>
                  <a:rPr lang="en-US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</a:t>
                </a:r>
                <a:r>
                  <a:rPr lang="en-US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   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ядро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400" spc="3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lvl="0" indent="0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  <a:tabLst>
                    <a:tab pos="756285" algn="l"/>
                  </a:tabLst>
                </a:pPr>
                <a:endParaRPr lang="ru-RU" sz="1400" spc="3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lvl="0" indent="100013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56285" algn="l"/>
                  </a:tabLst>
                </a:pPr>
                <a:r>
                  <a:rPr lang="ru-RU" sz="1400" i="1" spc="1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</a:t>
                </a:r>
                <a:r>
                  <a:rPr lang="ru-RU" sz="1400" i="1" spc="15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и </a:t>
                </a:r>
                <a:r>
                  <a:rPr lang="en-US" sz="1400" i="1" spc="1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q</a:t>
                </a:r>
                <a:r>
                  <a:rPr lang="en-US" sz="1400" i="1" spc="15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a</a:t>
                </a:r>
                <a:r>
                  <a:rPr lang="en-US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en-US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</a:t>
                </a:r>
                <a:r>
                  <a:rPr lang="en-US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99,4%</a:t>
                </a:r>
              </a:p>
              <a:p>
                <a:pPr marL="342900" lvl="0" indent="100013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56285" algn="l"/>
                  </a:tabLst>
                </a:pPr>
                <a:endParaRPr lang="ru-RU" sz="1400" spc="35" dirty="0">
                  <a:solidFill>
                    <a:srgbClr val="000000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lvl="0" indent="100013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56285" algn="l"/>
                  </a:tabLst>
                </a:pP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Ядро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: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0" spc="35" smtClean="0">
                        <a:solidFill>
                          <a:srgbClr val="00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  </m:t>
                    </m:r>
                    <m:sSub>
                      <m:sSubPr>
                        <m:ctrlP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я</m:t>
                        </m:r>
                      </m:sub>
                    </m:sSub>
                  </m:oMath>
                </a14:m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	м; 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атом:</a:t>
                </a:r>
                <a:r>
                  <a:rPr lang="en-US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b>
                        <m: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я</m:t>
                        </m:r>
                      </m:sub>
                    </m:sSub>
                  </m:oMath>
                </a14:m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м;</a:t>
                </a:r>
              </a:p>
              <a:p>
                <a:pPr marL="342900" lvl="0" indent="0" algn="just">
                  <a:lnSpc>
                    <a:spcPts val="1055"/>
                  </a:lnSpc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  <a:tabLst>
                    <a:tab pos="756285" algn="l"/>
                    <a:tab pos="1332865" algn="r"/>
                    <a:tab pos="1625600" algn="r"/>
                    <a:tab pos="1765935" algn="r"/>
                    <a:tab pos="2089150" algn="r"/>
                    <a:tab pos="2277745" algn="r"/>
                    <a:tab pos="2353945" algn="ctr"/>
                    <a:tab pos="2680335" algn="r"/>
                    <a:tab pos="2826385" algn="r"/>
                  </a:tabLst>
                </a:pPr>
                <a:endParaRPr lang="ru-RU" sz="1400" spc="3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lvl="0" indent="100013" algn="just">
                  <a:lnSpc>
                    <a:spcPts val="800"/>
                  </a:lnSpc>
                  <a:spcAft>
                    <a:spcPts val="107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56285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35" smtClean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ru-RU" sz="1400" i="1" spc="35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я</m:t>
                        </m:r>
                      </m:sub>
                    </m:sSub>
                  </m:oMath>
                </a14:m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 </a:t>
                </a:r>
                <a:r>
                  <a:rPr lang="en-US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Z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 spc="35" dirty="0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                    </a:t>
                </a:r>
                <a:endParaRPr lang="ru-RU" sz="14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82" y="3439590"/>
                <a:ext cx="5045002" cy="1274964"/>
              </a:xfrm>
              <a:prstGeom prst="rect">
                <a:avLst/>
              </a:prstGeom>
              <a:blipFill rotWithShape="1">
                <a:blip r:embed="rId7"/>
                <a:stretch>
                  <a:fillRect t="-13397" b="-28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image4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9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1" y="5072720"/>
            <a:ext cx="19780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6055" y="4707390"/>
            <a:ext cx="22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spc="15" dirty="0">
                <a:latin typeface="Times New Roman" panose="02020603050405020304" pitchFamily="18" charset="0"/>
                <a:ea typeface="Book Antiqua"/>
                <a:cs typeface="Times New Roman" panose="02020603050405020304" pitchFamily="18" charset="0"/>
              </a:rPr>
              <a:t> </a:t>
            </a:r>
            <a:r>
              <a:rPr lang="ru-RU" i="1" spc="15" dirty="0">
                <a:latin typeface="Times New Roman" panose="02020603050405020304" pitchFamily="18" charset="0"/>
                <a:ea typeface="Book Antiqua"/>
                <a:cs typeface="Times New Roman" panose="02020603050405020304" pitchFamily="18" charset="0"/>
              </a:rPr>
              <a:t>Объяснение опытов</a:t>
            </a:r>
            <a:endParaRPr lang="ru-RU" dirty="0"/>
          </a:p>
        </p:txBody>
      </p:sp>
      <p:sp>
        <p:nvSpPr>
          <p:cNvPr id="8" name="Стрелка вверх 7">
            <a:hlinkClick r:id="rId10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9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9080" y="332656"/>
            <a:ext cx="4795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spc="-35" dirty="0" smtClean="0">
                <a:solidFill>
                  <a:srgbClr val="FF0066"/>
                </a:solidFill>
                <a:latin typeface="Book Antiqua"/>
                <a:ea typeface="Book Antiqua"/>
                <a:cs typeface="Book Antiqua"/>
              </a:rPr>
              <a:t>II.   </a:t>
            </a:r>
            <a:r>
              <a:rPr lang="en-US" b="1" dirty="0" smtClean="0">
                <a:solidFill>
                  <a:srgbClr val="FF0066"/>
                </a:solidFill>
              </a:rPr>
              <a:t>ATOM   </a:t>
            </a:r>
            <a:r>
              <a:rPr lang="ru-RU" b="1" dirty="0" smtClean="0">
                <a:solidFill>
                  <a:srgbClr val="FF0066"/>
                </a:solidFill>
              </a:rPr>
              <a:t>БОРА</a:t>
            </a:r>
            <a:endParaRPr lang="ru-RU" dirty="0">
              <a:solidFill>
                <a:srgbClr val="FF0066"/>
              </a:solidFill>
            </a:endParaRPr>
          </a:p>
          <a:p>
            <a:pPr algn="ctr"/>
            <a:endParaRPr lang="ru-RU" b="1" spc="-35" dirty="0">
              <a:solidFill>
                <a:srgbClr val="FF0066"/>
              </a:solidFill>
              <a:latin typeface="Book Antiqua"/>
              <a:ea typeface="Book Antiqua"/>
              <a:cs typeface="Book Antiqu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114762"/>
                  </p:ext>
                </p:extLst>
              </p:nvPr>
            </p:nvGraphicFramePr>
            <p:xfrm>
              <a:off x="323528" y="701988"/>
              <a:ext cx="8280920" cy="4633151"/>
            </p:xfrm>
            <a:graphic>
              <a:graphicData uri="http://schemas.openxmlformats.org/drawingml/2006/table">
                <a:tbl>
                  <a:tblPr/>
                  <a:tblGrid>
                    <a:gridCol w="8280920"/>
                  </a:tblGrid>
                  <a:tr h="4167172">
                    <a:tc>
                      <a:txBody>
                        <a:bodyPr/>
                        <a:lstStyle/>
                        <a:p>
                          <a:pPr marL="350838" lvl="0" indent="0" algn="just">
                            <a:lnSpc>
                              <a:spcPts val="800"/>
                            </a:lnSpc>
                            <a:spcBef>
                              <a:spcPts val="1800"/>
                            </a:spcBef>
                            <a:spcAft>
                              <a:spcPts val="1145"/>
                            </a:spcAft>
                            <a:buClr>
                              <a:srgbClr val="000000"/>
                            </a:buClr>
                            <a:buSzPts val="800"/>
                            <a:buFont typeface="+mj-lt"/>
                            <a:buNone/>
                            <a:tabLst>
                              <a:tab pos="139065" algn="l"/>
                            </a:tabLst>
                          </a:pPr>
                          <a:r>
                            <a:rPr lang="en-US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1.</a:t>
                          </a:r>
                          <a:r>
                            <a:rPr lang="en-US" sz="1400" b="1" u="none" strike="noStrike" spc="20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</a:t>
                          </a:r>
                          <a:r>
                            <a:rPr lang="en-US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1913 </a:t>
                          </a:r>
                          <a:r>
                            <a:rPr lang="ru-RU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г., постулаты Бора.</a:t>
                          </a:r>
                          <a:endParaRPr lang="ru-RU" sz="1400" b="1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lvl="0" indent="0" algn="just">
                            <a:lnSpc>
                              <a:spcPts val="8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+mj-lt"/>
                            <a:buNone/>
                            <a:tabLst>
                              <a:tab pos="139065" algn="l"/>
                            </a:tabLst>
                          </a:pPr>
                          <a:r>
                            <a:rPr lang="en-US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   I</a:t>
                          </a:r>
                          <a:r>
                            <a:rPr lang="en-US" sz="1400" b="1" u="none" strike="noStrike" spc="20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постулат </a:t>
                          </a:r>
                          <a:r>
                            <a:rPr lang="ru-RU" sz="1400" u="none" strike="noStrike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- постулат стационарных состояний</a:t>
                          </a:r>
                          <a:endParaRPr lang="en-US" sz="1400" u="none" strike="noStrike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lvl="0" indent="0" algn="just">
                            <a:lnSpc>
                              <a:spcPts val="8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+mj-lt"/>
                            <a:buNone/>
                            <a:tabLst>
                              <a:tab pos="139065" algn="l"/>
                            </a:tabLst>
                          </a:pPr>
                          <a:endParaRPr lang="en-US" sz="1400" u="none" strike="noStrike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lvl="0" indent="0" algn="just">
                            <a:lnSpc>
                              <a:spcPts val="8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+mj-lt"/>
                            <a:buNone/>
                            <a:tabLst>
                              <a:tab pos="139065" algn="l"/>
                            </a:tabLst>
                          </a:pPr>
                          <a:endParaRPr lang="en-US" sz="1400" u="none" strike="noStrike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ts val="8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   II</a:t>
                          </a:r>
                          <a:r>
                            <a:rPr lang="en-US" sz="1400" b="1" u="none" strike="noStrike" spc="20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постулат </a:t>
                          </a:r>
                          <a:r>
                            <a:rPr lang="ru-RU" sz="1400" u="none" strike="noStrike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- правило частот:</a:t>
                          </a:r>
                          <a:r>
                            <a:rPr lang="en-US" sz="1400" u="none" strike="noStrike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i="1" u="none" strike="noStrike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u="none" strike="noStrike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400" b="0" i="1" u="none" strike="noStrike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𝑘𝑛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u="none" strike="noStrike" spc="35" dirty="0" smtClean="0"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Е</m:t>
                                      </m:r>
                                    </m:e>
                                    <m:sub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− </m:t>
                                  </m:r>
                                  <m:sSub>
                                    <m:sSubPr>
                                      <m:ctrlP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Е</m:t>
                                      </m:r>
                                    </m:e>
                                    <m:sub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h</m:t>
                                  </m:r>
                                </m:den>
                              </m:f>
                            </m:oMath>
                          </a14:m>
                          <a:endParaRPr lang="en-US" sz="1400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ts val="8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228600" indent="0" algn="l">
                            <a:lnSpc>
                              <a:spcPts val="935"/>
                            </a:lnSpc>
                            <a:spcAft>
                              <a:spcPts val="0"/>
                            </a:spcAft>
                          </a:pPr>
                          <a:endParaRPr lang="en-US" sz="1400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228600" indent="0" algn="l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Здесь </a:t>
                          </a:r>
                          <a:r>
                            <a:rPr lang="en-US" sz="1400" i="1" spc="33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kun-</a:t>
                          </a:r>
                          <a:r>
                            <a:rPr lang="en-US" sz="1400" i="1" spc="330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номера стационарных состояний, или 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главные квантовые числа.</a:t>
                          </a:r>
                          <a:endParaRPr lang="ru-RU" sz="1400" spc="2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 algn="just">
                            <a:lnSpc>
                              <a:spcPct val="100000"/>
                            </a:lnSpc>
                            <a:spcAft>
                              <a:spcPts val="1120"/>
                            </a:spcAft>
                          </a:pP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Если </a:t>
                          </a:r>
                          <a:r>
                            <a:rPr lang="ru-RU" sz="1400" i="1" spc="1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i="1" spc="15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к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&gt; </a:t>
                          </a:r>
                          <a:r>
                            <a:rPr lang="ru-RU" sz="1400" i="1" spc="1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i="1" spc="15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-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излучение фотона, если </a:t>
                          </a:r>
                          <a:r>
                            <a:rPr lang="ru-RU" sz="1400" i="1" spc="1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i="1" spc="15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к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&lt; </a:t>
                          </a:r>
                          <a:r>
                            <a:rPr lang="ru-RU" sz="1400" i="1" spc="1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i="1" spc="15" baseline="-250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-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поглощение фотона.</a:t>
                          </a:r>
                          <a:endParaRPr lang="ru-RU" sz="1400" spc="2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ts val="8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 algn="just">
                            <a:lnSpc>
                              <a:spcPts val="800"/>
                            </a:lnSpc>
                            <a:spcBef>
                              <a:spcPts val="1200"/>
                            </a:spcBef>
                            <a:spcAft>
                              <a:spcPts val="915"/>
                            </a:spcAft>
                          </a:pPr>
                          <a:r>
                            <a:rPr lang="en-US" sz="1400" b="1" u="none" strike="noStrike" spc="35" dirty="0" smtClean="0"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2.</a:t>
                          </a:r>
                          <a:r>
                            <a:rPr lang="en-US" sz="1400" b="1" u="none" strike="noStrike" spc="35" baseline="0" dirty="0" smtClean="0"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b="1" u="none" strike="noStrike" spc="2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Модель атома водорода по Бору</a:t>
                          </a:r>
                          <a:endParaRPr lang="en-US" sz="1400" b="1" u="none" strike="noStrike" spc="2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 algn="just">
                            <a:lnSpc>
                              <a:spcPts val="800"/>
                            </a:lnSpc>
                            <a:spcBef>
                              <a:spcPts val="1200"/>
                            </a:spcBef>
                            <a:spcAft>
                              <a:spcPts val="915"/>
                            </a:spcAft>
                          </a:pP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(n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ru-RU" sz="1400" spc="-10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Georgia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) </a:t>
                          </a: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,  r</a:t>
                          </a:r>
                          <a:r>
                            <a:rPr lang="ru-RU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ru-RU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,5 •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  <m:r>
                                <a:rPr lang="en-US" sz="1400" b="0" i="1" spc="75" smtClean="0">
                                  <a:effectLst/>
                                  <a:latin typeface="Cambria Math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м, </a:t>
                          </a: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Е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ru-RU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-13,55 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эВ </a:t>
                          </a:r>
                          <a:r>
                            <a:rPr lang="ru-RU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(1 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эВ = </a:t>
                          </a:r>
                          <a:r>
                            <a:rPr lang="ru-RU" sz="1400" spc="75" dirty="0" smtClean="0">
                              <a:effectLst/>
                              <a:latin typeface="Times New Roman" panose="02020603050405020304" pitchFamily="18" charset="0"/>
                              <a:ea typeface="Arial"/>
                              <a:cs typeface="Times New Roman" panose="02020603050405020304" pitchFamily="18" charset="0"/>
                            </a:rPr>
                            <a:t>1,6 •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pc="7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−19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Дж).</a:t>
                          </a:r>
                          <a:endParaRPr lang="ru-RU" sz="1400" spc="75" dirty="0" smtClean="0">
                            <a:effectLst/>
                            <a:latin typeface="Times New Roman" panose="02020603050405020304" pitchFamily="18" charset="0"/>
                            <a:ea typeface="Arial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1727200" indent="0" algn="l">
                            <a:lnSpc>
                              <a:spcPts val="1055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1 - основное энергетическое состояние, </a:t>
                          </a:r>
                          <a:endParaRPr lang="en-US" sz="1400" spc="35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1727200" indent="0" algn="l">
                            <a:lnSpc>
                              <a:spcPts val="1055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&gt;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1 - возбужденное состояние (</a:t>
                          </a:r>
                          <a14:m>
                            <m:oMath xmlns:m="http://schemas.openxmlformats.org/officeDocument/2006/math">
                              <m:r>
                                <a:rPr lang="ru-RU" sz="1400" i="1" spc="35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2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с).</a:t>
                          </a:r>
                          <a:endParaRPr lang="ru-RU" sz="1200" spc="2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/>
                          <a:endParaRPr lang="ru-RU" sz="1400" b="0" i="1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/>
                          <a:r>
                            <a:rPr lang="ru-RU" sz="1400" b="0" i="1" u="none" strike="noStrike" spc="35" dirty="0" smtClean="0"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ВОДОРОД                                </a:t>
                          </a:r>
                        </a:p>
                        <a:p>
                          <a:pPr marL="350838" indent="0"/>
                          <a:r>
                            <a:rPr lang="ru-RU" sz="1400" b="0" i="1" u="none" strike="noStrike" spc="35" dirty="0" smtClean="0"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                         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b="0" i="1" u="none" strike="noStrike" spc="3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u="none" strike="noStrike" spc="3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400" b="0" i="1" u="none" strike="noStrike" spc="35" smtClean="0">
                                      <a:effectLst/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𝑘𝑛</m:t>
                                  </m:r>
                                </m:sub>
                              </m:sSub>
                              <m:r>
                                <a:rPr lang="en-US" sz="1400" b="0" i="1" u="none" strike="noStrike" spc="35" smtClean="0">
                                  <a:effectLst/>
                                  <a:latin typeface="Cambria Math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sz="1400" b="0" i="1" u="none" strike="noStrike" spc="35" smtClean="0">
                                  <a:effectLst/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  <m:r>
                                <a:rPr lang="en-US" sz="1400" b="0" i="1" u="none" strike="noStrike" spc="35" smtClean="0">
                                  <a:effectLst/>
                                  <a:latin typeface="Cambria Math"/>
                                  <a:cs typeface="Times New Roman" panose="02020603050405020304" pitchFamily="18" charset="0"/>
                                </a:rPr>
                                <m:t> (</m:t>
                              </m:r>
                              <m:f>
                                <m:fPr>
                                  <m:ctrlP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8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lang="en-US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sz="18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)  -</a:t>
                          </a:r>
                          <a:r>
                            <a:rPr lang="ru-RU" sz="14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формула </a:t>
                          </a:r>
                          <a:r>
                            <a:rPr lang="ru-RU" sz="1400" kern="12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Бальмера</a:t>
                          </a:r>
                          <a:r>
                            <a:rPr lang="ru-RU" sz="1400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– Ридберга (</a:t>
                          </a:r>
                          <a:r>
                            <a:rPr lang="en-US" sz="1400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k = n+1,n+2,n+3, …</a:t>
                          </a:r>
                          <a:r>
                            <a:rPr lang="ru-RU" sz="1400" kern="1200" baseline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400" kern="1200" baseline="0" dirty="0" smtClean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/>
                          <a:endParaRPr lang="en-US" sz="1400" kern="1200" baseline="0" dirty="0" smtClean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350838" indent="0"/>
                          <a:endParaRPr lang="ru-RU" sz="140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ts val="8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400" b="0" i="1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 =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1 - серия </a:t>
                          </a:r>
                          <a:r>
                            <a:rPr lang="ru-RU" sz="1400" spc="3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Лаймана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-</a:t>
                          </a:r>
                          <a:r>
                            <a:rPr lang="en-US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ультрафиолетовое,</a:t>
                          </a:r>
                          <a:b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 = 2 -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серия </a:t>
                          </a:r>
                          <a:r>
                            <a:rPr lang="ru-RU" sz="1400" spc="3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Бальмера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- видимое,</a:t>
                          </a:r>
                          <a:b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400" i="1" spc="1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3 - серия </a:t>
                          </a:r>
                          <a:r>
                            <a:rPr lang="ru-RU" sz="1400" spc="35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Пашена</a:t>
                          </a:r>
                          <a:r>
                            <a:rPr lang="ru-RU" sz="1400" spc="35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- инфракрасное и т.д.</a:t>
                          </a:r>
                          <a:endParaRPr lang="ru-RU" sz="1400" spc="2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50838" marR="0" lvl="0" indent="0" algn="l" defTabSz="914400" rtl="0" eaLnBrk="1" fontAlgn="auto" latinLnBrk="0" hangingPunct="1">
                            <a:lnSpc>
                              <a:spcPts val="8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400" b="1" u="none" strike="noStrike" spc="35" dirty="0" smtClean="0">
                            <a:effectLst/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114762"/>
                  </p:ext>
                </p:extLst>
              </p:nvPr>
            </p:nvGraphicFramePr>
            <p:xfrm>
              <a:off x="323528" y="701988"/>
              <a:ext cx="8280920" cy="4670616"/>
            </p:xfrm>
            <a:graphic>
              <a:graphicData uri="http://schemas.openxmlformats.org/drawingml/2006/table">
                <a:tbl>
                  <a:tblPr/>
                  <a:tblGrid>
                    <a:gridCol w="8280920"/>
                  </a:tblGrid>
                  <a:tr h="467061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t="-3003" r="-74" b="-13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ourier New" pitchFamily="49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altLang="ru-RU" sz="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ourier New" pitchFamily="49" charset="0"/>
                <a:cs typeface="Arial" pitchFamily="34" charset="0"/>
              </a:rPr>
              <a:t/>
            </a:r>
            <a:br>
              <a:rPr kumimoji="0" lang="ru-RU" altLang="ru-RU" sz="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ourier New" pitchFamily="49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/>
          <p:cNvPicPr/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 contrast="36000"/>
                    </a14:imgEffect>
                  </a14:imgLayer>
                </a14:imgProps>
              </a:ext>
            </a:extLst>
          </a:blip>
          <a:srcRect l="58546" t="45860" r="33039" b="45541"/>
          <a:stretch/>
        </p:blipFill>
        <p:spPr bwMode="auto">
          <a:xfrm>
            <a:off x="899592" y="3811588"/>
            <a:ext cx="1512168" cy="655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 contrast="39000"/>
                    </a14:imgEffect>
                  </a14:imgLayer>
                </a14:imgProps>
              </a:ext>
            </a:extLst>
          </a:blip>
          <a:srcRect l="58546" t="65605" r="30562" b="10828"/>
          <a:stretch/>
        </p:blipFill>
        <p:spPr bwMode="auto">
          <a:xfrm>
            <a:off x="4644008" y="4667462"/>
            <a:ext cx="1749513" cy="17875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/>
          <p:cNvPicPr/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 contrast="37000"/>
                    </a14:imgEffect>
                  </a14:imgLayer>
                </a14:imgProps>
              </a:ext>
            </a:extLst>
          </a:blip>
          <a:srcRect l="78061" t="64331" r="11194" b="10828"/>
          <a:stretch/>
        </p:blipFill>
        <p:spPr bwMode="auto">
          <a:xfrm>
            <a:off x="6660232" y="4653136"/>
            <a:ext cx="1727452" cy="1716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Стрелка вверх 17">
            <a:hlinkClick r:id="rId7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9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457200" y="379253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1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ourier New" pitchFamily="49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1938" algn="l"/>
              </a:tabLst>
            </a:pPr>
            <a:r>
              <a:rPr kumimoji="0" lang="ru-RU" altLang="ru-RU" sz="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ourier New" pitchFamily="49" charset="0"/>
                <a:cs typeface="Arial" pitchFamily="34" charset="0"/>
              </a:rPr>
              <a:t/>
            </a:r>
            <a:br>
              <a:rPr kumimoji="0" lang="ru-RU" altLang="ru-RU" sz="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ourier New" pitchFamily="49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33157" y="188640"/>
                <a:ext cx="8640960" cy="6250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-35" dirty="0">
                    <a:solidFill>
                      <a:srgbClr val="FF0066"/>
                    </a:solidFill>
                    <a:latin typeface="Book Antiqua"/>
                    <a:ea typeface="Book Antiqua"/>
                    <a:cs typeface="Book Antiqua"/>
                  </a:rPr>
                  <a:t>III</a:t>
                </a:r>
                <a:r>
                  <a:rPr lang="en-US" b="1" spc="-35" dirty="0" smtClean="0">
                    <a:solidFill>
                      <a:srgbClr val="FF0066"/>
                    </a:solidFill>
                    <a:latin typeface="Book Antiqua"/>
                    <a:ea typeface="Book Antiqua"/>
                    <a:cs typeface="Book Antiqua"/>
                  </a:rPr>
                  <a:t>.    </a:t>
                </a:r>
                <a:r>
                  <a:rPr lang="ru-RU" b="1" spc="-35" dirty="0" smtClean="0">
                    <a:solidFill>
                      <a:srgbClr val="FF0066"/>
                    </a:solidFill>
                    <a:latin typeface="Book Antiqua"/>
                    <a:ea typeface="Book Antiqua"/>
                    <a:cs typeface="Book Antiqua"/>
                  </a:rPr>
                  <a:t>МЕТОДЫ     РЕГИСТРАЦИИ</a:t>
                </a:r>
              </a:p>
              <a:p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1.               1908 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г., счетчик Гейгера—Мюллера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. </a:t>
                </a:r>
              </a:p>
              <a:p>
                <a:pPr marL="5022850">
                  <a:tabLst>
                    <a:tab pos="6100763" algn="l"/>
                  </a:tabLst>
                </a:pP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эффективность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5022850">
                  <a:tabLst>
                    <a:tab pos="6100763" algn="l"/>
                  </a:tabLst>
                </a:pPr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регистрации;</a:t>
                </a:r>
              </a:p>
              <a:p>
                <a:pPr marL="5022850">
                  <a:tabLst>
                    <a:tab pos="6100763" algn="l"/>
                  </a:tabLst>
                </a:pP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точность 10 000 частиц/с;</a:t>
                </a:r>
              </a:p>
              <a:p>
                <a:pPr marL="5022850">
                  <a:tabLst>
                    <a:tab pos="6100763" algn="l"/>
                  </a:tabLst>
                </a:pP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склады;</a:t>
                </a:r>
              </a:p>
              <a:p>
                <a:pPr marL="5022850">
                  <a:tabLst>
                    <a:tab pos="6100763" algn="l"/>
                  </a:tabLst>
                </a:pP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атомоходы;</a:t>
                </a:r>
              </a:p>
              <a:p>
                <a:pPr marL="1787525">
                  <a:tabLst>
                    <a:tab pos="6100763" algn="l"/>
                  </a:tabLst>
                </a:pPr>
                <a:r>
                  <a:rPr lang="ru-RU" sz="1400" i="1" dirty="0"/>
                  <a:t>Основан на ударной </a:t>
                </a:r>
                <a:r>
                  <a:rPr lang="ru-RU" sz="1400" i="1" dirty="0" smtClean="0"/>
                  <a:t>ионизации                 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U,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руды</a:t>
                </a:r>
                <a:r>
                  <a:rPr lang="ru-RU" sz="1400" dirty="0" smtClean="0"/>
                  <a:t>.</a:t>
                </a:r>
              </a:p>
              <a:p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2. 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1912 г., камера 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Вильсона</a:t>
                </a:r>
              </a:p>
              <a:p>
                <a:pPr marL="4121150"/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Поршень 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—&gt; 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давление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—&gt; 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температура </a:t>
                </a:r>
              </a:p>
              <a:p>
                <a:pPr marL="4121150"/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Адиабатный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процесс - пересыщенный пар. </a:t>
                </a:r>
                <a:endPara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121150"/>
                <a:r>
                  <a:rPr lang="ru-RU" sz="1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Ионы </a:t>
                </a:r>
                <a:r>
                  <a:rPr lang="ru-RU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центры конденсации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треки. </a:t>
                </a:r>
                <a:endPara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55600"/>
                <a:endParaRPr lang="ru-RU" sz="1400" i="1" dirty="0" smtClean="0"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355600"/>
                <a:endParaRPr lang="ru-RU" sz="1400" i="0" u="sng" dirty="0" smtClean="0">
                  <a:latin typeface="Cambria Math"/>
                  <a:ea typeface="Cambria Math"/>
                  <a:cs typeface="Times New Roman" panose="02020603050405020304" pitchFamily="18" charset="0"/>
                </a:endParaRPr>
              </a:p>
              <a:p>
                <a:pPr marL="35560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1400" i="0" u="sng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α</m:t>
                    </m:r>
                  </m:oMath>
                </a14:m>
                <a:r>
                  <a:rPr lang="ru-RU" sz="1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-частица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сплошной толстый трек, </a:t>
                </a:r>
                <a:r>
                  <a:rPr lang="ru-RU" sz="1400" i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протон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тонкий трек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</a:t>
                </a:r>
                <a:r>
                  <a:rPr lang="ru-RU" sz="1400" i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электрон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пунктирный 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трек</a:t>
                </a:r>
              </a:p>
              <a:p>
                <a:pPr algn="ctr"/>
                <a:r>
                  <a:rPr lang="ru-RU" sz="1400" i="1" dirty="0" err="1"/>
                  <a:t>П.Л.Капица</a:t>
                </a:r>
                <a:r>
                  <a:rPr lang="ru-RU" sz="1400" i="1" dirty="0"/>
                  <a:t>, </a:t>
                </a:r>
                <a:r>
                  <a:rPr lang="ru-RU" sz="1400" i="1" dirty="0" err="1"/>
                  <a:t>Д.В.Скобельцин</a:t>
                </a:r>
                <a:r>
                  <a:rPr lang="ru-RU" sz="1400" i="1" dirty="0"/>
                  <a:t> - магнитное </a:t>
                </a:r>
                <a:r>
                  <a:rPr lang="ru-RU" sz="1400" i="1" dirty="0" smtClean="0"/>
                  <a:t>поле!</a:t>
                </a:r>
                <a:endParaRPr lang="ru-RU" sz="1400" dirty="0" smtClean="0"/>
              </a:p>
              <a:p>
                <a:endParaRPr lang="ru-RU" sz="1400" b="1" dirty="0" smtClean="0"/>
              </a:p>
              <a:p>
                <a:pPr marL="1588" marR="38100" algn="just">
                  <a:lnSpc>
                    <a:spcPts val="1055"/>
                  </a:lnSpc>
                  <a:spcAft>
                    <a:spcPts val="0"/>
                  </a:spcAft>
                </a:pPr>
                <a:r>
                  <a:rPr lang="ru-RU" sz="1400" b="1" dirty="0" smtClean="0">
                    <a:latin typeface="Bookman Old Style" panose="02050604050505020204" pitchFamily="18" charset="0"/>
                  </a:rPr>
                  <a:t>3.  1952 г.,  </a:t>
                </a:r>
                <a:r>
                  <a:rPr lang="ru-RU" sz="1400" b="1" dirty="0" err="1" smtClean="0">
                    <a:latin typeface="Bookman Old Style" panose="02050604050505020204" pitchFamily="18" charset="0"/>
                  </a:rPr>
                  <a:t>А.Глезер</a:t>
                </a:r>
                <a:r>
                  <a:rPr lang="ru-RU" sz="1400" b="1" dirty="0" smtClean="0">
                    <a:latin typeface="Bookman Old Style" panose="02050604050505020204" pitchFamily="18" charset="0"/>
                  </a:rPr>
                  <a:t> (США), пузырьковая камера</a:t>
                </a:r>
                <a:r>
                  <a:rPr lang="ru-RU" sz="1400" dirty="0" smtClean="0"/>
                  <a:t>.</a:t>
                </a:r>
                <a:r>
                  <a:rPr lang="ru-RU" sz="1400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</a:p>
              <a:p>
                <a:pPr marL="1600200" marR="38100" indent="-342900" algn="just">
                  <a:lnSpc>
                    <a:spcPts val="1055"/>
                  </a:lnSpc>
                  <a:spcAft>
                    <a:spcPts val="0"/>
                  </a:spcAft>
                  <a:buAutoNum type="arabicPeriod" startAt="3"/>
                </a:pPr>
                <a:endParaRPr lang="ru-RU" sz="1400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4121150" marR="38100" algn="just">
                  <a:spcAft>
                    <a:spcPts val="0"/>
                  </a:spcAft>
                </a:pPr>
                <a:r>
                  <a:rPr lang="ru-RU" sz="1400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Поршень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— </a:t>
                </a:r>
                <a:r>
                  <a:rPr lang="ru-RU" sz="1400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давление  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—&gt; </a:t>
                </a:r>
                <a:r>
                  <a:rPr lang="ru-RU" sz="1400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перегретая жидкость.</a:t>
                </a:r>
                <a:br>
                  <a:rPr lang="ru-RU" sz="1400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</a:br>
                <a:r>
                  <a:rPr lang="ru-RU" sz="1400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Ионы - центры парообразования</a:t>
                </a: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- </a:t>
                </a:r>
                <a:r>
                  <a:rPr lang="ru-RU" sz="1400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треки.</a:t>
                </a:r>
              </a:p>
              <a:p>
                <a:pPr marL="4121150" marR="30480" algn="just">
                  <a:spcAft>
                    <a:spcPts val="0"/>
                  </a:spcAft>
                </a:pP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Время наблюдения больше!</a:t>
                </a:r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4121150"/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800"/>
                  </a:lnSpc>
                  <a:spcAft>
                    <a:spcPts val="890"/>
                  </a:spcAft>
                  <a:buClr>
                    <a:srgbClr val="000000"/>
                  </a:buClr>
                  <a:buSzPts val="800"/>
                  <a:tabLst>
                    <a:tab pos="261620" algn="l"/>
                  </a:tabLst>
                </a:pPr>
                <a:endParaRPr lang="ru-RU" sz="1400" b="1" spc="20" dirty="0" smtClean="0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</a:endParaRPr>
              </a:p>
              <a:p>
                <a:pPr lvl="0" algn="just">
                  <a:lnSpc>
                    <a:spcPts val="800"/>
                  </a:lnSpc>
                  <a:spcAft>
                    <a:spcPts val="890"/>
                  </a:spcAft>
                  <a:buClr>
                    <a:srgbClr val="000000"/>
                  </a:buClr>
                  <a:buSzPts val="800"/>
                  <a:tabLst>
                    <a:tab pos="261620" algn="l"/>
                  </a:tabLst>
                </a:pPr>
                <a:r>
                  <a:rPr lang="ru-RU" sz="1400" b="1" spc="20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4.  1928 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г., </a:t>
                </a:r>
                <a:r>
                  <a:rPr lang="ru-RU" sz="1400" spc="35" dirty="0" err="1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Л.В.Мысовский</a:t>
                </a:r>
                <a:r>
                  <a:rPr lang="ru-RU" sz="1400" spc="3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,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А. П. Жданов</a:t>
                </a:r>
                <a:r>
                  <a:rPr lang="ru-RU" sz="1400" spc="3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, метод толстослойных </a:t>
                </a:r>
                <a:r>
                  <a:rPr lang="ru-RU" sz="1400" spc="3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фотоэмульсии</a:t>
                </a:r>
                <a:endParaRPr lang="ru-RU" sz="1400" spc="35" dirty="0">
                  <a:latin typeface="Book Antiqua"/>
                  <a:ea typeface="Book Antiqua"/>
                  <a:cs typeface="Book Antiqua"/>
                </a:endParaRPr>
              </a:p>
              <a:p>
                <a:pPr marL="101600" marR="254000" indent="-241300">
                  <a:lnSpc>
                    <a:spcPts val="1055"/>
                  </a:lnSpc>
                </a:pPr>
                <a:r>
                  <a:rPr lang="ru-RU" sz="1400" spc="3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Кристаллики </a:t>
                </a:r>
                <a:r>
                  <a:rPr lang="en-US" sz="1400" spc="35" dirty="0" err="1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AgBr</a:t>
                </a:r>
                <a:r>
                  <a:rPr lang="en-US" sz="1400" spc="3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</a:t>
                </a:r>
                <a:r>
                  <a:rPr lang="ru-RU" sz="1400" spc="3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распадаются под действием заряженных частиц. </a:t>
                </a:r>
                <a:endParaRPr lang="ru-RU" sz="1400" spc="35" dirty="0" smtClean="0">
                  <a:solidFill>
                    <a:srgbClr val="000000"/>
                  </a:solidFill>
                  <a:latin typeface="Book Antiqua"/>
                  <a:ea typeface="Book Antiqua"/>
                  <a:cs typeface="Book Antiqua"/>
                </a:endParaRPr>
              </a:p>
              <a:p>
                <a:pPr marL="101600" marR="254000" indent="-241300">
                  <a:lnSpc>
                    <a:spcPts val="1055"/>
                  </a:lnSpc>
                </a:pPr>
                <a:r>
                  <a:rPr lang="ru-RU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Толстые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слои - трек длиннее</a:t>
                </a:r>
                <a:r>
                  <a:rPr lang="ru-RU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!</a:t>
                </a:r>
              </a:p>
              <a:p>
                <a:pPr marL="101600" marR="254000" indent="-241300">
                  <a:lnSpc>
                    <a:spcPts val="1055"/>
                  </a:lnSpc>
                </a:pPr>
                <a:endParaRPr lang="ru-RU" sz="1400" spc="25" dirty="0">
                  <a:latin typeface="Book Antiqua"/>
                  <a:ea typeface="Book Antiqua"/>
                  <a:cs typeface="Book Antiqua"/>
                </a:endParaRPr>
              </a:p>
              <a:p>
                <a:pPr marL="355600" algn="ctr"/>
                <a:r>
                  <a:rPr lang="ru-RU" sz="1400" b="1" spc="1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1896 г. — </a:t>
                </a:r>
                <a:r>
                  <a:rPr lang="ru-RU" sz="1400" b="1" spc="15" dirty="0" err="1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А.Беккерель</a:t>
                </a:r>
                <a:r>
                  <a:rPr lang="ru-RU" sz="1400" b="1" spc="1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открыл радиоактивность.</a:t>
                </a:r>
                <a:endParaRPr lang="ru-RU" sz="1400" b="1" spc="25" dirty="0">
                  <a:latin typeface="Book Antiqua"/>
                  <a:ea typeface="Book Antiqua"/>
                  <a:cs typeface="Book Antiqua"/>
                </a:endParaRPr>
              </a:p>
              <a:p>
                <a:pPr marL="355600"/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57" y="188640"/>
                <a:ext cx="8640960" cy="6250429"/>
              </a:xfrm>
              <a:prstGeom prst="rect">
                <a:avLst/>
              </a:prstGeom>
              <a:blipFill rotWithShape="1">
                <a:blip r:embed="rId2"/>
                <a:stretch>
                  <a:fillRect l="-212" t="-4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Рисунок 21"/>
          <p:cNvPicPr/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55000"/>
                    </a14:imgEffect>
                    <a14:imgEffect>
                      <a14:brightnessContrast bright="10000" contrast="36000"/>
                    </a14:imgEffect>
                  </a14:imgLayer>
                </a14:imgProps>
              </a:ext>
            </a:extLst>
          </a:blip>
          <a:srcRect l="57114" t="16243" r="24803" b="71019"/>
          <a:stretch/>
        </p:blipFill>
        <p:spPr bwMode="auto">
          <a:xfrm>
            <a:off x="1946379" y="692696"/>
            <a:ext cx="3096344" cy="1008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/>
          <p:cNvPicPr/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40000"/>
                    </a14:imgEffect>
                    <a14:imgEffect>
                      <a14:brightnessContrast bright="10000" contrast="36000"/>
                    </a14:imgEffect>
                  </a14:imgLayer>
                </a14:imgProps>
              </a:ext>
            </a:extLst>
          </a:blip>
          <a:srcRect l="57651" t="39813" r="31249" b="43943"/>
          <a:stretch/>
        </p:blipFill>
        <p:spPr bwMode="auto">
          <a:xfrm>
            <a:off x="2843808" y="2105118"/>
            <a:ext cx="1656184" cy="1121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5" name="Прямая со стрелкой 24"/>
          <p:cNvCxnSpPr/>
          <p:nvPr/>
        </p:nvCxnSpPr>
        <p:spPr>
          <a:xfrm>
            <a:off x="5329772" y="220486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444208" y="2204864"/>
            <a:ext cx="0" cy="273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7742423" y="2147662"/>
            <a:ext cx="0" cy="273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Рисунок 30"/>
          <p:cNvPicPr/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 contrast="36000"/>
                    </a14:imgEffect>
                  </a14:imgLayer>
                </a14:imgProps>
              </a:ext>
            </a:extLst>
          </a:blip>
          <a:srcRect l="55503" t="65049" r="33218" b="17188"/>
          <a:stretch/>
        </p:blipFill>
        <p:spPr bwMode="auto">
          <a:xfrm>
            <a:off x="2843808" y="4051495"/>
            <a:ext cx="1572061" cy="10679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2" name="Прямая со стрелкой 31"/>
          <p:cNvCxnSpPr/>
          <p:nvPr/>
        </p:nvCxnSpPr>
        <p:spPr>
          <a:xfrm>
            <a:off x="6588224" y="4163885"/>
            <a:ext cx="0" cy="273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329772" y="4163885"/>
            <a:ext cx="0" cy="273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трелка вверх 33">
            <a:hlinkClick r:id="rId7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6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47925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824288" y="3706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509963" y="3573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748088" y="3576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image5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20" y="1826817"/>
            <a:ext cx="1341825" cy="131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990850" y="2655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509963" y="3573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747963" y="3557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204609" y="152047"/>
                <a:ext cx="8612181" cy="35086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latin typeface="Book Antiqua"/>
                    <a:ea typeface="Book Antiqua"/>
                    <a:cs typeface="Book Antiqua"/>
                  </a:rPr>
                  <a:t>IV.               </a:t>
                </a:r>
                <a:r>
                  <a:rPr lang="ru-RU" b="1" spc="-35" dirty="0" smtClean="0">
                    <a:solidFill>
                      <a:srgbClr val="FF0066"/>
                    </a:solidFill>
                    <a:latin typeface="Book Antiqua"/>
                    <a:ea typeface="Book Antiqua"/>
                    <a:cs typeface="Book Antiqua"/>
                  </a:rPr>
                  <a:t>Р</a:t>
                </a:r>
                <a:r>
                  <a:rPr lang="en-US" b="1" dirty="0" smtClean="0">
                    <a:solidFill>
                      <a:srgbClr val="FF0066"/>
                    </a:solidFill>
                  </a:rPr>
                  <a:t>A</a:t>
                </a:r>
                <a:r>
                  <a:rPr lang="ru-RU" b="1" dirty="0" smtClean="0">
                    <a:solidFill>
                      <a:srgbClr val="FF0066"/>
                    </a:solidFill>
                  </a:rPr>
                  <a:t>ДИОАКТИВНОСТЬ</a:t>
                </a:r>
              </a:p>
              <a:p>
                <a:pPr lvl="0" indent="-342900">
                  <a:buAutoNum type="arabicPeriod"/>
                </a:pPr>
                <a:r>
                  <a:rPr lang="ru-RU" sz="1400" b="1" spc="2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Естественная </a:t>
                </a:r>
                <a:r>
                  <a:rPr lang="ru-RU" sz="1400" b="1" spc="2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радиоактивность </a:t>
                </a:r>
                <a:r>
                  <a:rPr lang="ru-RU" sz="1400" spc="2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1400" spc="35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самопроизвольное превращение атомных</a:t>
                </a:r>
                <a:br>
                  <a:rPr lang="ru-RU" sz="1400" spc="35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1400" spc="35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 с </a:t>
                </a:r>
                <a:r>
                  <a:rPr lang="ru-RU" sz="1400" spc="35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испусканием частиц</a:t>
                </a:r>
                <a:r>
                  <a:rPr lang="ru-RU" sz="1400" spc="35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1400" b="1" spc="2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1896 </a:t>
                </a:r>
                <a:r>
                  <a:rPr lang="ru-RU" sz="1400" b="1" spc="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г., </a:t>
                </a:r>
                <a:r>
                  <a:rPr lang="ru-RU" sz="1400" b="1" spc="2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А.Беккерель</a:t>
                </a:r>
                <a:r>
                  <a:rPr lang="ru-RU" sz="1400" b="1" spc="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spc="2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1400" spc="3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опыты с </a:t>
                </a:r>
                <a:r>
                  <a:rPr lang="en-US" sz="1400" spc="3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ru-RU" sz="1400" spc="3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                                         </a:t>
                </a:r>
                <a:r>
                  <a:rPr lang="ru-RU" sz="1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Polonium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(Польша).</a:t>
                </a:r>
              </a:p>
              <a:p>
                <a:pPr marR="63500" algn="just">
                  <a:spcAft>
                    <a:spcPts val="1105"/>
                  </a:spcAft>
                </a:pPr>
                <a:r>
                  <a:rPr lang="ru-RU" sz="1400" b="1" spc="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1898 г., Мария Кюри </a:t>
                </a:r>
                <a:r>
                  <a:rPr lang="ru-RU" sz="1400" spc="3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излучение </a:t>
                </a:r>
                <a:r>
                  <a:rPr lang="en-US" sz="1400" spc="3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ru-RU" sz="1400" spc="3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Radium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(лучистый</a:t>
                </a:r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R="63500" algn="just">
                  <a:spcAft>
                    <a:spcPts val="1105"/>
                  </a:spcAft>
                </a:pPr>
                <a:r>
                  <a:rPr lang="ru-RU" sz="1400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Элементы с № &gt; 83 радиоактивны</a:t>
                </a:r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marR="63500" indent="-342900" algn="just">
                  <a:spcAft>
                    <a:spcPts val="1105"/>
                  </a:spcAft>
                  <a:buAutoNum type="arabicPeriod" startAt="2"/>
                </a:pP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Три вида излучений</a:t>
                </a:r>
              </a:p>
              <a:p>
                <a:pPr marL="5119688" lvl="0" algn="just">
                  <a:lnSpc>
                    <a:spcPts val="800"/>
                  </a:lnSpc>
                  <a:spcBef>
                    <a:spcPts val="1800"/>
                  </a:spcBef>
                  <a:spcAft>
                    <a:spcPts val="1050"/>
                  </a:spcAft>
                  <a:buClr>
                    <a:srgbClr val="000000"/>
                  </a:buClr>
                  <a:buSzPts val="800"/>
                </a:pP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1899г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., </a:t>
                </a:r>
                <a:r>
                  <a:rPr lang="en-US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Э.</a:t>
                </a:r>
                <a:r>
                  <a:rPr lang="en-US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Резерфорд </a:t>
                </a:r>
                <a:r>
                  <a:rPr lang="ru-RU" sz="1400" spc="25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ru-RU" sz="1400" i="1" spc="25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</m:t>
                    </m:r>
                    <m:r>
                      <a:rPr lang="ru-RU" sz="1400" b="0" i="1" spc="25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и</m:t>
                    </m:r>
                    <m:r>
                      <a:rPr lang="ru-RU" sz="1400" i="1" spc="25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ru-RU" sz="1400" spc="2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</a:t>
                </a:r>
                <a:endParaRPr lang="ru-RU" sz="1400" b="1" spc="20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5119688" lvl="0" algn="just">
                  <a:lnSpc>
                    <a:spcPts val="800"/>
                  </a:lnSpc>
                  <a:spcBef>
                    <a:spcPts val="180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</a:pP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1900г.,</a:t>
                </a:r>
                <a:r>
                  <a:rPr lang="en-US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Ф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r>
                  <a:rPr lang="en-US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Вилард</a:t>
                </a:r>
                <a:r>
                  <a:rPr lang="ru-RU" sz="1400" b="1" spc="2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</a:t>
                </a:r>
                <a:r>
                  <a:rPr lang="ru-RU" sz="1400" spc="25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у.</a:t>
                </a:r>
                <a:endParaRPr lang="ru-RU" sz="1400" b="1" spc="20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800"/>
                  </a:lnSpc>
                  <a:spcAft>
                    <a:spcPts val="1180"/>
                  </a:spcAft>
                  <a:buClr>
                    <a:srgbClr val="000000"/>
                  </a:buClr>
                  <a:buSzPts val="800"/>
                  <a:tabLst>
                    <a:tab pos="140335" algn="l"/>
                  </a:tabLst>
                </a:pPr>
                <a:endParaRPr lang="ru-RU" sz="1400" b="1" spc="35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800"/>
                  </a:lnSpc>
                  <a:spcAft>
                    <a:spcPts val="1180"/>
                  </a:spcAft>
                  <a:buClr>
                    <a:srgbClr val="000000"/>
                  </a:buClr>
                  <a:buSzPts val="800"/>
                  <a:tabLst>
                    <a:tab pos="140335" algn="l"/>
                  </a:tabLst>
                </a:pPr>
                <a:endParaRPr lang="en-US" sz="1400" b="1" spc="35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ts val="800"/>
                  </a:lnSpc>
                  <a:spcAft>
                    <a:spcPts val="1180"/>
                  </a:spcAft>
                  <a:buClr>
                    <a:srgbClr val="000000"/>
                  </a:buClr>
                  <a:buSzPts val="800"/>
                  <a:tabLst>
                    <a:tab pos="140335" algn="l"/>
                  </a:tabLst>
                </a:pPr>
                <a:r>
                  <a:rPr lang="ru-RU" sz="1400" b="1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3. Свойства </a:t>
                </a:r>
                <a:r>
                  <a:rPr lang="ru-RU" sz="1400" b="1" spc="3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радиоактивных излучений</a:t>
                </a:r>
                <a:r>
                  <a:rPr lang="ru-RU" sz="1400" b="1" spc="3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endParaRPr lang="ru-RU" dirty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609" y="152047"/>
                <a:ext cx="8612181" cy="3508653"/>
              </a:xfrm>
              <a:prstGeom prst="rect">
                <a:avLst/>
              </a:prstGeom>
              <a:blipFill rotWithShape="1">
                <a:blip r:embed="rId4"/>
                <a:stretch>
                  <a:fillRect l="-212" t="-868" b="-12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Таблица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9797475"/>
                  </p:ext>
                </p:extLst>
              </p:nvPr>
            </p:nvGraphicFramePr>
            <p:xfrm>
              <a:off x="461963" y="3671746"/>
              <a:ext cx="8214492" cy="24301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7909"/>
                    <a:gridCol w="2736304"/>
                    <a:gridCol w="2520279"/>
                  </a:tblGrid>
                  <a:tr h="2277534">
                    <a:tc>
                      <a:txBody>
                        <a:bodyPr/>
                        <a:lstStyle/>
                        <a:p>
                          <a:pPr marL="177800">
                            <a:lnSpc>
                              <a:spcPct val="100000"/>
                            </a:lnSpc>
                            <a:spcBef>
                              <a:spcPts val="1500"/>
                            </a:spcBef>
                            <a:spcAft>
                              <a:spcPts val="59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400" b="0" i="1" spc="20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ru-RU" sz="1400" b="0" spc="20" dirty="0" smtClean="0">
                              <a:solidFill>
                                <a:srgbClr val="FF0066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b="0" i="1" spc="85" dirty="0" smtClean="0">
                              <a:solidFill>
                                <a:srgbClr val="FF0066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-излучение:</a:t>
                          </a:r>
                          <a:endParaRPr lang="ru-RU" sz="1400" b="0" i="1" spc="75" dirty="0" smtClean="0">
                            <a:solidFill>
                              <a:srgbClr val="FF0066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245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поток ядер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ru-RU" sz="14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US" sz="1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sup>
                                <m:e>
                                  <m:r>
                                    <a:rPr lang="en-US" sz="1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𝐻𝑒</m:t>
                                  </m:r>
                                </m:e>
                              </m:sPre>
                            </m:oMath>
                          </a14:m>
                          <a:endParaRPr lang="en-US" sz="1400" b="0" spc="35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245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None/>
                            <a:tabLst>
                              <a:tab pos="1049655" algn="l"/>
                            </a:tabLst>
                          </a:pP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     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(1899 г.. </a:t>
                          </a:r>
                          <a:r>
                            <a:rPr lang="ru-RU" sz="1400" b="0" spc="35" dirty="0" err="1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Э.Резерфорд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),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i="1" spc="1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т =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4 </a:t>
                          </a:r>
                          <a:r>
                            <a:rPr lang="ru-RU" sz="1400" b="0" spc="35" dirty="0" err="1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а.е.м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.,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en-US" sz="1400" b="0" spc="-10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Georgia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ru-RU" sz="1400" b="0" i="1" spc="1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b="0" i="1" spc="1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1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400" b="0" i="1" spc="1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400" b="0" i="1" spc="1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,</a:t>
                          </a:r>
                          <a:endParaRPr lang="ru-RU" sz="1400" b="0" spc="35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en-US" sz="1400" b="0" i="1" spc="1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= 10</a:t>
                          </a:r>
                          <a:r>
                            <a:rPr lang="ru-RU" sz="1400" b="0" spc="35" baseline="30000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7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м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с,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защита: бумага (0,1 мм),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95250" lvl="0" indent="0" algn="just">
                            <a:lnSpc>
                              <a:spcPct val="100000"/>
                            </a:lnSpc>
                            <a:spcAft>
                              <a:spcPts val="60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магнитным полем отклоняются слабо.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endParaRPr lang="ru-RU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04800">
                            <a:lnSpc>
                              <a:spcPct val="100000"/>
                            </a:lnSpc>
                            <a:spcBef>
                              <a:spcPts val="1500"/>
                            </a:spcBef>
                          </a:pPr>
                          <a14:m>
                            <m:oMath xmlns:m="http://schemas.openxmlformats.org/officeDocument/2006/math">
                              <m:r>
                                <a:rPr lang="ru-RU" sz="1400" b="0" i="1" spc="85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  <m:r>
                                <a:rPr lang="ru-RU" sz="1400" b="0" i="1" spc="85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 − </m:t>
                              </m:r>
                            </m:oMath>
                          </a14:m>
                          <a:r>
                            <a:rPr lang="ru-RU" sz="1400" b="0" i="1" spc="85" dirty="0" smtClean="0">
                              <a:solidFill>
                                <a:srgbClr val="FF0066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излучение:</a:t>
                          </a:r>
                          <a:endParaRPr lang="ru-RU" sz="1400" b="0" i="1" spc="75" dirty="0" smtClean="0">
                            <a:solidFill>
                              <a:srgbClr val="FF0066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поток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400" b="0" spc="35" dirty="0" smtClean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0" lvl="0" indent="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None/>
                            <a:tabLst>
                              <a:tab pos="1049655" algn="l"/>
                            </a:tabLst>
                          </a:pP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             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(1899 г., </a:t>
                          </a:r>
                          <a:r>
                            <a:rPr lang="ru-RU" sz="1400" b="0" spc="35" dirty="0" err="1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А.Беккерель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),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en-US" sz="1400" b="0" i="1" spc="1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pc="35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с = 0,999 с - пятно размыто,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защита: алюминий (1</a:t>
                          </a:r>
                          <a:r>
                            <a:rPr lang="en-US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0 </a:t>
                          </a: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мм)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342900" lvl="0" indent="-342900" algn="just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Pts val="800"/>
                            <a:buFont typeface="Arial"/>
                            <a:buChar char="•"/>
                            <a:tabLst>
                              <a:tab pos="1049655" algn="l"/>
                            </a:tabLst>
                          </a:pPr>
                          <a:r>
                            <a:rPr lang="ru-RU" sz="1400" b="0" spc="35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магнитным полем отклоняются сильно.</a:t>
                          </a:r>
                          <a:endParaRPr lang="ru-RU" sz="1400" b="0" spc="35" dirty="0" smtClean="0"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endParaRPr lang="ru-RU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ru-RU" sz="1400" b="0" i="1" spc="85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  <m:r>
                                <a:rPr lang="ru-RU" sz="1400" b="0" i="1" spc="85" smtClean="0">
                                  <a:solidFill>
                                    <a:srgbClr val="FF0066"/>
                                  </a:solidFill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 − </m:t>
                              </m:r>
                            </m:oMath>
                          </a14:m>
                          <a:r>
                            <a:rPr lang="ru-RU" sz="1400" b="0" i="1" spc="85" dirty="0" smtClean="0">
                              <a:solidFill>
                                <a:srgbClr val="FF0066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излучение:</a:t>
                          </a: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ru-RU" sz="1400" b="0" i="0" spc="75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электромагнитные волны,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  <m:r>
                                <a:rPr lang="ru-RU" sz="1400" b="0" i="1" spc="75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 − </m:t>
                              </m:r>
                              <m:sSup>
                                <m:sSupPr>
                                  <m:ctrlP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400" b="0" i="1" spc="75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−13 </m:t>
                                  </m:r>
                                </m:sup>
                              </m:sSup>
                              <m:r>
                                <a:rPr lang="ru-RU" sz="1400" b="0" i="1" spc="75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 м</m:t>
                              </m:r>
                            </m:oMath>
                          </a14:m>
                          <a:endParaRPr lang="ru-RU" sz="1400" b="0" i="0" spc="75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Book Antiqua"/>
                            <a:cs typeface="Times New Roman" panose="02020603050405020304" pitchFamily="18" charset="0"/>
                          </a:endParaRP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400" b="0" i="1" spc="75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1400" b="0" i="0" spc="75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 = c,</a:t>
                          </a:r>
                        </a:p>
                        <a:p>
                          <a:pPr marL="285750" marR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ru-RU" sz="1400" b="0" i="0" spc="75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Book Antiqua"/>
                              <a:cs typeface="Times New Roman" panose="02020603050405020304" pitchFamily="18" charset="0"/>
                            </a:rPr>
                            <a:t>защита: свинец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endParaRPr lang="ru-RU" sz="1400" b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</a:pPr>
                          <a:endParaRPr lang="ru-RU" sz="14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Таблица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9797475"/>
                  </p:ext>
                </p:extLst>
              </p:nvPr>
            </p:nvGraphicFramePr>
            <p:xfrm>
              <a:off x="461963" y="3671746"/>
              <a:ext cx="8214492" cy="24458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7909"/>
                    <a:gridCol w="2736304"/>
                    <a:gridCol w="2520279"/>
                  </a:tblGrid>
                  <a:tr h="24458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206" t="-249" r="-177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08241" t="-249" r="-92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226392" t="-249" r="-24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2" name="Стрелка вверх 21">
            <a:hlinkClick r:id="rId6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51520" y="116632"/>
                <a:ext cx="8640960" cy="62998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indent="-400050" algn="ctr">
                  <a:buAutoNum type="romanUcPeriod" startAt="5"/>
                </a:pP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ЗАКОНЫ </a:t>
                </a:r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              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РАДИОАКТИВНОСТИ</a:t>
                </a:r>
              </a:p>
              <a:p>
                <a:pPr marL="241300" lvl="0" indent="-241300">
                  <a:lnSpc>
                    <a:spcPts val="2160"/>
                  </a:lnSpc>
                  <a:spcBef>
                    <a:spcPts val="1800"/>
                  </a:spcBef>
                </a:pPr>
                <a:r>
                  <a:rPr lang="ru-RU" sz="1400" b="1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1.    1903 </a:t>
                </a:r>
                <a:r>
                  <a:rPr lang="ru-RU" sz="1400" b="1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г., Э</a:t>
                </a:r>
                <a:r>
                  <a:rPr lang="ru-RU" sz="1400" b="1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 Резерфорд </a:t>
                </a:r>
                <a:r>
                  <a:rPr lang="ru-RU" sz="1400" b="1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 Ф</a:t>
                </a:r>
                <a:r>
                  <a:rPr lang="ru-RU" sz="1400" b="1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 Содди </a:t>
                </a:r>
                <a:r>
                  <a:rPr lang="ru-RU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радиоактивный распад.</a:t>
                </a:r>
                <a:endParaRPr lang="ru-RU" sz="1400" b="1" spc="25" dirty="0">
                  <a:solidFill>
                    <a:schemeClr val="tx1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241300" lvl="0" indent="-241300">
                  <a:lnSpc>
                    <a:spcPts val="2160"/>
                  </a:lnSpc>
                </a:pPr>
                <a:r>
                  <a:rPr lang="ru-RU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 г </a:t>
                </a:r>
                <a:r>
                  <a:rPr lang="en-US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Ra </a:t>
                </a:r>
                <a:r>
                  <a:rPr lang="ru-RU" sz="1400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-&gt; </a:t>
                </a:r>
                <a:r>
                  <a:rPr lang="ru-RU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600 Дж + </a:t>
                </a:r>
                <a14:m>
                  <m:oMath xmlns:m="http://schemas.openxmlformats.org/officeDocument/2006/math">
                    <m:r>
                      <a:rPr lang="ru-RU" sz="1400" i="1" spc="25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Book Antiqua"/>
                      </a:rPr>
                      <m:t>𝛼</m:t>
                    </m:r>
                  </m:oMath>
                </a14:m>
                <a:r>
                  <a:rPr lang="ru-RU" sz="1400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+</a:t>
                </a:r>
                <a14:m>
                  <m:oMath xmlns:m="http://schemas.openxmlformats.org/officeDocument/2006/math">
                    <m:r>
                      <a:rPr lang="ru-RU" sz="1400" i="1" spc="25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Book Antiqua"/>
                      </a:rPr>
                      <m:t>𝛽</m:t>
                    </m:r>
                    <m:r>
                      <a:rPr lang="ru-RU" sz="1400" b="0" i="1" spc="25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Book Antiqua"/>
                      </a:rPr>
                      <m:t>+ </m:t>
                    </m:r>
                    <m:r>
                      <a:rPr lang="ru-RU" sz="1400" i="1" spc="25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Book Antiqua"/>
                      </a:rPr>
                      <m:t>𝛾</m:t>
                    </m:r>
                  </m:oMath>
                </a14:m>
                <a:r>
                  <a:rPr lang="ru-RU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;</a:t>
                </a:r>
              </a:p>
              <a:p>
                <a:pPr marL="241300" lvl="0" indent="-241300">
                  <a:lnSpc>
                    <a:spcPts val="2160"/>
                  </a:lnSpc>
                </a:pPr>
                <a:r>
                  <a:rPr lang="ru-RU" sz="1400" i="1" spc="1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Т-</a:t>
                </a:r>
                <a:r>
                  <a:rPr lang="ru-RU" sz="1400" spc="25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период полураспада (половина </a:t>
                </a:r>
                <a:r>
                  <a:rPr lang="ru-RU" sz="1400" spc="2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ядер),</a:t>
                </a:r>
              </a:p>
              <a:p>
                <a:pPr marL="241300" lvl="0" indent="-241300">
                  <a:lnSpc>
                    <a:spcPts val="2160"/>
                  </a:lnSpc>
                </a:pPr>
                <a:endParaRPr lang="ru-RU" sz="1400" spc="25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5113338" lvl="0" indent="-241300">
                  <a:lnSpc>
                    <a:spcPts val="2160"/>
                  </a:lnSpc>
                </a:pPr>
                <a:r>
                  <a:rPr lang="ru-RU" sz="1400" b="1" spc="-3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Закон радиоактивного распада</a:t>
                </a:r>
                <a:endParaRPr lang="ru-RU" sz="1400" spc="-35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5113338" lvl="0" indent="-241300">
                  <a:lnSpc>
                    <a:spcPts val="2160"/>
                  </a:lnSpc>
                </a:pPr>
                <a:r>
                  <a:rPr lang="en-US" sz="1400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N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pc="-3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b="0" i="1" spc="-35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b="0" i="1" spc="-35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1400" i="1" spc="-3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0" i="1" spc="-35" smtClean="0"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pc="-35" smtClean="0">
                            <a:latin typeface="Cambria Math"/>
                            <a:cs typeface="Times New Roman" panose="02020603050405020304" pitchFamily="18" charset="0"/>
                          </a:rPr>
                          <m:t>−   </m:t>
                        </m:r>
                        <m:f>
                          <m:fPr>
                            <m:ctrlPr>
                              <a:rPr lang="en-US" sz="1400" i="1" spc="-35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pc="-35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1400" b="0" i="1" spc="-35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endParaRPr lang="en-US" sz="1400" spc="-35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13338" indent="-241300">
                  <a:lnSpc>
                    <a:spcPts val="2160"/>
                  </a:lnSpc>
                </a:pPr>
                <a:endParaRPr lang="ru-RU" sz="1400" dirty="0"/>
              </a:p>
              <a:p>
                <a:pPr marL="5113338" lvl="0" indent="-241300">
                  <a:lnSpc>
                    <a:spcPts val="2160"/>
                  </a:lnSpc>
                </a:pPr>
                <a:r>
                  <a:rPr lang="ru-RU" sz="1400" spc="-3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справедлив для большого числа частиц</a:t>
                </a:r>
              </a:p>
              <a:p>
                <a:r>
                  <a:rPr lang="ru-RU" sz="1400" b="1" dirty="0" smtClean="0"/>
                  <a:t>Механизмы </a:t>
                </a:r>
                <a:r>
                  <a:rPr lang="ru-RU" sz="1400" b="1" dirty="0"/>
                  <a:t>радиоактивного распада, </a:t>
                </a:r>
                <a:endParaRPr lang="ru-RU" sz="1400" b="1" dirty="0" smtClean="0"/>
              </a:p>
              <a:p>
                <a14:m>
                  <m:oMath xmlns:m="http://schemas.openxmlformats.org/officeDocument/2006/math">
                    <m:r>
                      <a:rPr lang="ru-RU" sz="1400" b="1" i="1" u="sng" smtClean="0"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ru-RU" sz="1400" b="1" i="1" u="sng" dirty="0" smtClean="0"/>
                  <a:t>-распад</a:t>
                </a:r>
                <a:r>
                  <a:rPr lang="en-US" sz="1400" dirty="0"/>
                  <a:t> </a:t>
                </a:r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𝑍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𝑋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𝑍</m:t>
                          </m:r>
                          <m:r>
                            <a:rPr lang="en-US" sz="1400" i="1">
                              <a:latin typeface="Cambria Math"/>
                            </a:rPr>
                            <m:t>−2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  <m:r>
                            <a:rPr lang="en-US" sz="1400" i="1">
                              <a:latin typeface="Cambria Math"/>
                            </a:rPr>
                            <m:t>−4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𝑌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𝐻𝑒</m:t>
                          </m:r>
                        </m:e>
                      </m:sPre>
                    </m:oMath>
                  </m:oMathPara>
                </a14:m>
                <a:endParaRPr lang="ru-RU" sz="1400" dirty="0"/>
              </a:p>
              <a:p>
                <a:r>
                  <a:rPr lang="en-US" sz="1400" dirty="0"/>
                  <a:t> 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 smtClean="0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88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226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𝑅𝑎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→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86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222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𝑅𝑛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</m:e>
                    </m:sPre>
                  </m:oMath>
                </a14:m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92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238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𝑅𝑎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90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234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𝑇h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𝐻𝑒</m:t>
                          </m:r>
                        </m:e>
                      </m:sPre>
                    </m:oMath>
                  </m:oMathPara>
                </a14:m>
                <a:endParaRPr lang="ru-RU" sz="1400" dirty="0"/>
              </a:p>
              <a:p>
                <a:pPr marL="2865438"/>
                <a:r>
                  <a:rPr lang="en-US" sz="1400" b="1" i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ru-RU" sz="1400" b="1" i="1" u="sng" smtClean="0">
                        <a:latin typeface="Cambria Math"/>
                        <a:ea typeface="Cambria Math"/>
                      </a:rPr>
                      <m:t>𝜷</m:t>
                    </m:r>
                    <m:r>
                      <a:rPr lang="ru-RU" sz="1400" b="1" i="1" u="sng" smtClean="0">
                        <a:latin typeface="Cambria Math"/>
                        <a:ea typeface="Cambria Math"/>
                      </a:rPr>
                      <m:t> −</m:t>
                    </m:r>
                    <m:r>
                      <m:rPr>
                        <m:nor/>
                      </m:rPr>
                      <a:rPr lang="ru-RU" sz="1400" b="1" i="1" u="sng" dirty="0"/>
                      <m:t>распад</m:t>
                    </m:r>
                    <m:r>
                      <m:rPr>
                        <m:nor/>
                      </m:rPr>
                      <a:rPr lang="en-US" sz="1400" dirty="0"/>
                      <m:t> </m:t>
                    </m:r>
                  </m:oMath>
                </a14:m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𝑍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𝑋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𝑍</m:t>
                          </m:r>
                          <m:r>
                            <a:rPr lang="en-US" sz="1400" i="1"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𝐴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𝑌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  <a:p>
                <a:r>
                  <a:rPr lang="en-US" sz="1400" dirty="0"/>
                  <a:t> </a:t>
                </a:r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6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15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𝐶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7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15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𝑁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ru-RU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89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227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𝐴𝑐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90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227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𝑇h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ru-RU" sz="1400" dirty="0" smtClean="0"/>
              </a:p>
              <a:p>
                <a:pPr marL="5472113"/>
                <a:r>
                  <a:rPr lang="ru-RU" sz="1400" b="1" i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1400" b="1" i="1" u="sng">
                        <a:latin typeface="Cambria Math"/>
                        <a:ea typeface="Cambria Math"/>
                      </a:rPr>
                      <m:t>𝜸</m:t>
                    </m:r>
                  </m:oMath>
                </a14:m>
                <a:r>
                  <a:rPr lang="ru-RU" sz="1400" b="1" i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излучение</a:t>
                </a:r>
                <a:endParaRPr lang="ru-RU" sz="1400" b="1" i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72113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11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𝑁𝑎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12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24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𝑀𝑔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 </m:t>
                      </m:r>
                      <m:sPre>
                        <m:sPrePr>
                          <m:ctrlPr>
                            <a:rPr lang="ru-RU" sz="1400" i="1"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1400" i="1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n-US" sz="1400" i="1">
                              <a:latin typeface="Cambria Math"/>
                            </a:rPr>
                            <m:t>𝑒</m:t>
                          </m:r>
                        </m:e>
                      </m:sPre>
                      <m:r>
                        <a:rPr lang="en-US" sz="1400" i="1">
                          <a:latin typeface="Cambria Math"/>
                        </a:rPr>
                        <m:t>+</m:t>
                      </m:r>
                      <m:r>
                        <a:rPr lang="en-US" sz="1400" i="1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ru-RU" sz="1400" dirty="0"/>
              </a:p>
              <a:p>
                <a:pPr marL="5472113"/>
                <a:r>
                  <a:rPr lang="en-US" sz="1400" dirty="0"/>
                  <a:t> </a:t>
                </a:r>
                <a:r>
                  <a:rPr lang="ru-RU" sz="1400" dirty="0" smtClean="0"/>
                  <a:t>У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sz="1400" dirty="0"/>
                  <a:t> </a:t>
                </a:r>
                <a:r>
                  <a:rPr lang="ru-RU" sz="1400" dirty="0"/>
                  <a:t>– кванта нет </a:t>
                </a:r>
                <a:r>
                  <a:rPr lang="en-US" sz="1400" i="1" dirty="0"/>
                  <a:t>m</a:t>
                </a:r>
                <a:r>
                  <a:rPr lang="ru-RU" sz="1400" dirty="0"/>
                  <a:t>, нет </a:t>
                </a:r>
                <a:r>
                  <a:rPr lang="en-US" sz="1400" i="1" dirty="0" smtClean="0"/>
                  <a:t>q</a:t>
                </a:r>
                <a:endParaRPr lang="ru-RU" sz="1400" i="1" dirty="0" smtClean="0"/>
              </a:p>
              <a:p>
                <a:pPr marL="5472113"/>
                <a:r>
                  <a:rPr lang="ru-RU" sz="1400" i="1" spc="-35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Большая проникающая способность</a:t>
                </a:r>
              </a:p>
              <a:p>
                <a:r>
                  <a:rPr lang="ru-RU" sz="1400" i="1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Распад тяжелых элементов идет, пока не возникнет стабильное ядро – </a:t>
                </a:r>
                <a:r>
                  <a:rPr lang="en-US" sz="1400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Bi   </a:t>
                </a:r>
                <a:r>
                  <a:rPr lang="ru-RU" sz="1400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или </a:t>
                </a:r>
                <a:r>
                  <a:rPr lang="en-US" sz="1400" spc="-3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</a:t>
                </a:r>
                <a:r>
                  <a:rPr lang="en-US" sz="1400" spc="-35" dirty="0" err="1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Pb</a:t>
                </a:r>
                <a:endParaRPr lang="ru-RU" sz="1400" i="1" spc="-35" dirty="0">
                  <a:solidFill>
                    <a:schemeClr val="tx1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6632"/>
                <a:ext cx="8640960" cy="6299866"/>
              </a:xfrm>
              <a:prstGeom prst="rect">
                <a:avLst/>
              </a:prstGeom>
              <a:blipFill rotWithShape="1">
                <a:blip r:embed="rId2"/>
                <a:stretch>
                  <a:fillRect l="-141" t="-9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81288" y="32972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69138" y="-400426"/>
            <a:ext cx="2286000" cy="331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500" lvl="0" indent="-228600">
              <a:lnSpc>
                <a:spcPts val="2160"/>
              </a:lnSpc>
              <a:spcBef>
                <a:spcPts val="1800"/>
              </a:spcBef>
            </a:pPr>
            <a:r>
              <a:rPr lang="ru-RU" sz="800" spc="25" dirty="0" smtClean="0">
                <a:solidFill>
                  <a:prstClr val="black"/>
                </a:solidFill>
                <a:latin typeface="Book Antiqua"/>
                <a:ea typeface="Book Antiqua"/>
                <a:cs typeface="Book Antiqua"/>
              </a:rPr>
              <a:t>);</a:t>
            </a:r>
            <a:endParaRPr lang="ru-RU" sz="800" spc="25" dirty="0">
              <a:solidFill>
                <a:prstClr val="black"/>
              </a:solidFill>
              <a:latin typeface="Book Antiqua"/>
              <a:ea typeface="Book Antiqua"/>
              <a:cs typeface="Book Antiqua"/>
            </a:endParaRPr>
          </a:p>
        </p:txBody>
      </p:sp>
      <p:pic>
        <p:nvPicPr>
          <p:cNvPr id="2051" name="Picture 3" descr="image6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611" y="1484784"/>
            <a:ext cx="1440160" cy="119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424238" y="3357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верх 12">
            <a:hlinkClick r:id="rId5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43175" y="2446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648356"/>
              </p:ext>
            </p:extLst>
          </p:nvPr>
        </p:nvGraphicFramePr>
        <p:xfrm>
          <a:off x="4211960" y="4365104"/>
          <a:ext cx="3771900" cy="139700"/>
        </p:xfrm>
        <a:graphic>
          <a:graphicData uri="http://schemas.openxmlformats.org/drawingml/2006/table">
            <a:tbl>
              <a:tblPr/>
              <a:tblGrid>
                <a:gridCol w="3771900"/>
              </a:tblGrid>
              <a:tr h="13335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055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  <a:tabLst>
                          <a:tab pos="309245" algn="l"/>
                        </a:tabLst>
                      </a:pPr>
                      <a:endParaRPr lang="ru-RU" sz="800" u="none" strike="noStrike" spc="25" dirty="0">
                        <a:effectLst/>
                        <a:latin typeface="Book Antiqua"/>
                        <a:ea typeface="Book Antiqua"/>
                        <a:cs typeface="Book Antiqu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2624138" y="369093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127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2738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7200" y="332656"/>
                <a:ext cx="8219256" cy="598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VI.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НЕЙТРОН  И </a:t>
                </a:r>
                <a:r>
                  <a:rPr lang="ru-RU" b="1" spc="-35" dirty="0">
                    <a:solidFill>
                      <a:srgbClr val="FF0066"/>
                    </a:solidFill>
                    <a:ea typeface="Book Antiqua"/>
                    <a:cs typeface="Book Antiqua"/>
                  </a:rPr>
                  <a:t>СТРОЕНИЕ ЯДРА</a:t>
                </a:r>
              </a:p>
              <a:p>
                <a:pPr marL="76200" lvl="0" indent="277813" algn="just">
                  <a:spcBef>
                    <a:spcPts val="1800"/>
                  </a:spcBef>
                  <a:spcAft>
                    <a:spcPts val="640"/>
                  </a:spcAft>
                  <a:buClr>
                    <a:srgbClr val="000000"/>
                  </a:buClr>
                  <a:buSzPts val="800"/>
                  <a:buFont typeface="+mj-lt"/>
                  <a:buAutoNum type="arabicPeriod"/>
                  <a:tabLst>
                    <a:tab pos="243840" algn="l"/>
                  </a:tabLst>
                </a:pPr>
                <a:r>
                  <a:rPr lang="ru-RU" sz="14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Искусственные превращения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ядер</a:t>
                </a:r>
                <a:endParaRPr lang="ru-RU" sz="1400" b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indent="277813" algn="just">
                  <a:spcAft>
                    <a:spcPts val="590"/>
                  </a:spcAft>
                </a:pPr>
                <a:r>
                  <a:rPr lang="ru-RU" sz="14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1919 г., </a:t>
                </a:r>
                <a:r>
                  <a:rPr lang="ru-RU" sz="1400" b="1" spc="2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Э.Резерфорд</a:t>
                </a:r>
                <a:r>
                  <a:rPr lang="ru-RU" sz="14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𝑁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4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𝐻𝑒</m:t>
                            </m:r>
                          </m:e>
                        </m:sPre>
                      </m:e>
                    </m:sPre>
                    <m:r>
                      <a:rPr lang="en-US" sz="1400" i="1">
                        <a:latin typeface="Cambria Math"/>
                      </a:rPr>
                      <m:t>→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8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17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𝑂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(протон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).</a:t>
                </a:r>
              </a:p>
              <a:p>
                <a:pPr marL="76200" marR="25400" indent="277813" algn="ctr">
                  <a:spcAft>
                    <a:spcPts val="150"/>
                  </a:spcAft>
                </a:pPr>
                <a:r>
                  <a:rPr lang="ru-RU" sz="14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Гипотеза о существовании нейтрона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sPre>
                  </m:oMath>
                </a14:m>
                <a:endParaRPr lang="en-US" sz="1400" i="1" spc="1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marR="25400" indent="277813" algn="ctr">
                  <a:spcAft>
                    <a:spcPts val="150"/>
                  </a:spcAft>
                </a:pPr>
                <a:endParaRPr lang="ru-RU" sz="14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indent="277813" algn="just">
                  <a:spcAft>
                    <a:spcPts val="0"/>
                  </a:spcAft>
                  <a:tabLst>
                    <a:tab pos="3593465" algn="ctr"/>
                  </a:tabLst>
                </a:pPr>
                <a:r>
                  <a:rPr lang="ru-RU" sz="14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1932 г., </a:t>
                </a:r>
                <a:r>
                  <a:rPr lang="ru-RU" sz="1400" b="1" spc="2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Дж.Чедвик</a:t>
                </a:r>
                <a:r>
                  <a:rPr lang="ru-RU" sz="1400" b="1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открытие нейтрона: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9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𝐵𝑒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4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𝐻𝑒</m:t>
                            </m:r>
                          </m:e>
                        </m:sPre>
                      </m:e>
                    </m:sPre>
                    <m:r>
                      <a:rPr lang="en-US" sz="1400" i="1">
                        <a:latin typeface="Cambria Math"/>
                      </a:rPr>
                      <m:t>→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6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12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𝐶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sPre>
                  </m:oMath>
                </a14:m>
                <a:endParaRPr lang="en-US" sz="1400" i="1" spc="1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indent="277813" algn="just">
                  <a:spcAft>
                    <a:spcPts val="0"/>
                  </a:spcAft>
                  <a:tabLst>
                    <a:tab pos="3593465" algn="ctr"/>
                  </a:tabLst>
                </a:pPr>
                <a:r>
                  <a:rPr lang="ru-RU" sz="14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Нейтрон</a:t>
                </a:r>
                <a:r>
                  <a:rPr lang="en-US" sz="14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:</a:t>
                </a:r>
                <a:endParaRPr lang="ru-RU" sz="1400" i="1" spc="1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lvl="0" indent="277813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0104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нестабильная частица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</a:t>
                </a:r>
                <a:r>
                  <a:rPr lang="en-US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n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pc="25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pc="25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+ </a:t>
                </a:r>
                <a:r>
                  <a:rPr lang="en-US" sz="1400" i="1" spc="1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v</a:t>
                </a:r>
                <a:r>
                  <a:rPr lang="en-US" sz="1400" i="1" spc="15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e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),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1400" i="1" spc="25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ru-RU" sz="1400" spc="25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1/2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 900 с;</a:t>
                </a:r>
              </a:p>
              <a:p>
                <a:pPr marL="76200" lvl="0" indent="277813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6889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отсутствует;</a:t>
                </a:r>
              </a:p>
              <a:p>
                <a:pPr marL="76200" lvl="0" indent="277813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01040" algn="l"/>
                  </a:tabLst>
                </a:pP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~ 1840 </a:t>
                </a:r>
                <a:r>
                  <a:rPr lang="ru-RU" sz="1400" i="1" spc="1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</a:t>
                </a:r>
                <a:r>
                  <a:rPr lang="ru-RU" sz="1400" i="1" spc="15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е</a:t>
                </a:r>
                <a:r>
                  <a:rPr lang="en-US" sz="1400" i="1" spc="15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;</a:t>
                </a:r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lvl="0" indent="277813" algn="just">
                  <a:spcAft>
                    <a:spcPts val="505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69469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не ионизирует воздух;</a:t>
                </a:r>
              </a:p>
              <a:p>
                <a:pPr marL="76200" lvl="0" indent="277813" algn="just">
                  <a:spcAft>
                    <a:spcPts val="45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01040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могучее средство расщепления ядер: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7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𝑁</m:t>
                        </m:r>
                        <m:r>
                          <a:rPr lang="en-US" sz="1400" i="1">
                            <a:latin typeface="Cambria Math"/>
                          </a:rPr>
                          <m:t>+ </m:t>
                        </m:r>
                        <m:sPre>
                          <m:sPrePr>
                            <m:ctrlPr>
                              <a:rPr lang="ru-RU" sz="1400" i="1"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1400" i="1">
                                <a:latin typeface="Cambria Math"/>
                              </a:rPr>
                              <m:t>1</m:t>
                            </m:r>
                          </m:sup>
                          <m:e>
                            <m:r>
                              <a:rPr lang="en-US" sz="1400" i="1">
                                <a:latin typeface="Cambria Math"/>
                              </a:rPr>
                              <m:t>𝑛</m:t>
                            </m:r>
                          </m:e>
                        </m:sPre>
                      </m:e>
                    </m:sPre>
                    <m:r>
                      <a:rPr lang="en-US" sz="1400" i="1">
                        <a:latin typeface="Cambria Math"/>
                      </a:rPr>
                      <m:t>→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5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𝐵</m:t>
                        </m:r>
                      </m:e>
                    </m:sPre>
                    <m:r>
                      <a:rPr lang="en-US" sz="1400" i="1">
                        <a:latin typeface="Cambria Math"/>
                      </a:rPr>
                      <m:t>+ </m:t>
                    </m:r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4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𝐻𝑒</m:t>
                        </m:r>
                      </m:e>
                    </m:sPre>
                  </m:oMath>
                </a14:m>
                <a:endParaRPr lang="ru-RU" sz="1400" b="1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lvl="0" indent="277813" algn="just">
                  <a:spcAft>
                    <a:spcPts val="450"/>
                  </a:spcAft>
                  <a:buClr>
                    <a:srgbClr val="000000"/>
                  </a:buClr>
                  <a:buSzPts val="800"/>
                  <a:buFont typeface="Arial"/>
                  <a:buChar char="•"/>
                  <a:tabLst>
                    <a:tab pos="701040" algn="l"/>
                  </a:tabLst>
                </a:pPr>
                <a:endParaRPr lang="ru-RU" sz="1400" b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lvl="0" algn="just">
                  <a:spcAft>
                    <a:spcPts val="450"/>
                  </a:spcAft>
                  <a:buClr>
                    <a:srgbClr val="000000"/>
                  </a:buClr>
                  <a:buSzPts val="800"/>
                  <a:tabLst>
                    <a:tab pos="701040" algn="l"/>
                  </a:tabLst>
                </a:pPr>
                <a:endParaRPr lang="en-US" sz="1400" b="1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6200" lvl="0" algn="just">
                  <a:spcAft>
                    <a:spcPts val="450"/>
                  </a:spcAft>
                  <a:buClr>
                    <a:srgbClr val="000000"/>
                  </a:buClr>
                  <a:buSzPts val="800"/>
                  <a:tabLst>
                    <a:tab pos="701040" algn="l"/>
                  </a:tabLst>
                </a:pPr>
                <a:r>
                  <a:rPr lang="en-US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2. 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Строение </a:t>
                </a:r>
                <a:r>
                  <a:rPr lang="ru-RU" sz="14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ядра атома.</a:t>
                </a:r>
              </a:p>
              <a:p>
                <a:pPr marL="76200" indent="277813" algn="just">
                  <a:spcBef>
                    <a:spcPts val="1800"/>
                  </a:spcBef>
                  <a:spcAft>
                    <a:spcPts val="0"/>
                  </a:spcAft>
                </a:pPr>
                <a:r>
                  <a:rPr lang="ru-RU" sz="14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1932 г.,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Д.</a:t>
                </a:r>
                <a:r>
                  <a:rPr lang="en-US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Д.</a:t>
                </a:r>
                <a:r>
                  <a:rPr lang="en-US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Иваненко</a:t>
                </a:r>
                <a:r>
                  <a:rPr lang="ru-RU" sz="14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 В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  <a:r>
                  <a:rPr lang="en-US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b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Гейзенберг 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протонно-нейтронная модель ядра.</a:t>
                </a:r>
                <a:endParaRPr lang="ru-RU" sz="1400" b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r>
                  <a:rPr lang="ru-RU" sz="1400" spc="25" dirty="0" err="1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М</a:t>
                </a:r>
                <a:r>
                  <a:rPr lang="ru-RU" sz="1400" spc="25" baseline="-25000" dirty="0" err="1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я</a:t>
                </a:r>
                <a:r>
                  <a:rPr lang="ru-RU" sz="1400" spc="2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= </a:t>
                </a:r>
                <a:r>
                  <a:rPr lang="en-US" sz="1400" i="1" spc="15" dirty="0" err="1">
                    <a:latin typeface="Book Antiqua"/>
                    <a:ea typeface="Book Antiqua"/>
                    <a:cs typeface="Book Antiqua"/>
                  </a:rPr>
                  <a:t>Zm</a:t>
                </a:r>
                <a:r>
                  <a:rPr lang="en-US" sz="1400" i="1" spc="15" baseline="-25000" dirty="0" err="1">
                    <a:latin typeface="Book Antiqua"/>
                    <a:ea typeface="Book Antiqua"/>
                    <a:cs typeface="Book Antiqua"/>
                  </a:rPr>
                  <a:t>p</a:t>
                </a:r>
                <a:r>
                  <a:rPr lang="ru-RU" sz="1400" i="1" spc="15" dirty="0">
                    <a:latin typeface="Book Antiqua"/>
                    <a:ea typeface="Book Antiqua"/>
                    <a:cs typeface="Book Antiqua"/>
                  </a:rPr>
                  <a:t> + </a:t>
                </a:r>
                <a:r>
                  <a:rPr lang="en-US" sz="1400" i="1" spc="15" dirty="0" err="1" smtClean="0">
                    <a:latin typeface="Book Antiqua"/>
                    <a:ea typeface="Book Antiqua"/>
                    <a:cs typeface="Book Antiqua"/>
                  </a:rPr>
                  <a:t>Nm</a:t>
                </a:r>
                <a:r>
                  <a:rPr lang="en-US" sz="1400" i="1" spc="15" baseline="-25000" dirty="0" err="1" smtClean="0">
                    <a:latin typeface="Book Antiqua"/>
                    <a:ea typeface="Book Antiqua"/>
                    <a:cs typeface="Book Antiqua"/>
                  </a:rPr>
                  <a:t>n</a:t>
                </a:r>
                <a:r>
                  <a:rPr lang="en-US" sz="1400" i="1" spc="15" baseline="-25000" dirty="0" smtClean="0">
                    <a:latin typeface="Book Antiqua"/>
                    <a:ea typeface="Book Antiqua"/>
                    <a:cs typeface="Book Antiqua"/>
                  </a:rPr>
                  <a:t>                                                                                                         </a:t>
                </a:r>
                <a:r>
                  <a:rPr lang="ru-RU" sz="1400" i="1" dirty="0" smtClean="0"/>
                  <a:t>А </a:t>
                </a:r>
                <a:r>
                  <a:rPr lang="ru-RU" sz="1400" i="1" dirty="0"/>
                  <a:t>= </a:t>
                </a:r>
                <a:r>
                  <a:rPr lang="en-US" sz="1400" i="1" dirty="0"/>
                  <a:t>N </a:t>
                </a:r>
                <a:r>
                  <a:rPr lang="ru-RU" sz="1400" i="1" dirty="0"/>
                  <a:t>+ </a:t>
                </a:r>
                <a:r>
                  <a:rPr lang="en-US" sz="1400" i="1" dirty="0"/>
                  <a:t>Z </a:t>
                </a:r>
                <a:r>
                  <a:rPr lang="ru-RU" sz="1400" i="1" dirty="0"/>
                  <a:t>-</a:t>
                </a:r>
                <a:r>
                  <a:rPr lang="ru-RU" sz="1400" dirty="0"/>
                  <a:t> массовое число,</a:t>
                </a:r>
              </a:p>
              <a:p>
                <a:endParaRPr lang="ru-RU" sz="1400" i="1" spc="15" dirty="0">
                  <a:latin typeface="Book Antiqua"/>
                  <a:ea typeface="Book Antiqua"/>
                  <a:cs typeface="Book Antiqua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400" i="1" spc="25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pc="25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ru-RU" sz="1400" b="0" i="1" spc="25" smtClean="0">
                            <a:latin typeface="Cambria Math"/>
                          </a:rPr>
                          <m:t>я</m:t>
                        </m:r>
                      </m:sub>
                    </m:sSub>
                  </m:oMath>
                </a14:m>
                <a:r>
                  <a:rPr lang="ru-RU" sz="1400" spc="25" dirty="0" smtClean="0">
                    <a:latin typeface="Book Antiqua"/>
                    <a:ea typeface="Book Antiqua"/>
                    <a:cs typeface="Book Antiqua"/>
                  </a:rPr>
                  <a:t> </a:t>
                </a:r>
                <a:r>
                  <a:rPr lang="ru-RU" sz="1400" spc="25" dirty="0">
                    <a:latin typeface="Book Antiqua"/>
                    <a:ea typeface="Book Antiqua"/>
                    <a:cs typeface="Book Antiqua"/>
                  </a:rPr>
                  <a:t>= </a:t>
                </a:r>
                <a:r>
                  <a:rPr lang="en-US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N </a:t>
                </a:r>
                <a:r>
                  <a:rPr lang="en-US" sz="1400" i="1" spc="15" dirty="0" err="1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q</a:t>
                </a:r>
                <a:r>
                  <a:rPr lang="en-US" sz="1400" i="1" spc="15" baseline="-25000" dirty="0" err="1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p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	</a:t>
                </a:r>
                <a:r>
                  <a:rPr lang="en-US" b="1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                        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2400" b="1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2400" b="1" i="1">
                            <a:latin typeface="Cambria Math"/>
                          </a:rPr>
                          <m:t>𝒁</m:t>
                        </m:r>
                      </m:sub>
                      <m:sup>
                        <m:r>
                          <a:rPr lang="en-US" sz="2400" b="1" i="1">
                            <a:latin typeface="Cambria Math"/>
                          </a:rPr>
                          <m:t>𝑨</m:t>
                        </m:r>
                      </m:sup>
                      <m:e>
                        <m:r>
                          <a:rPr lang="en-US" sz="2400" b="1" i="1">
                            <a:latin typeface="Cambria Math"/>
                          </a:rPr>
                          <m:t>𝑿</m:t>
                        </m:r>
                      </m:e>
                    </m:sPre>
                  </m:oMath>
                </a14:m>
                <a:r>
                  <a:rPr lang="en-US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                                                     Z</a:t>
                </a:r>
                <a:r>
                  <a:rPr lang="ru-RU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-</a:t>
                </a:r>
                <a:r>
                  <a:rPr lang="en-US" sz="1400" i="1" spc="15" dirty="0" smtClean="0">
                    <a:solidFill>
                      <a:srgbClr val="000000"/>
                    </a:solidFill>
                    <a:latin typeface="Book Antiqua"/>
                    <a:ea typeface="Book Antiqua"/>
                    <a:cs typeface="Book Antiqua"/>
                  </a:rPr>
                  <a:t> </a:t>
                </a:r>
                <a:r>
                  <a:rPr lang="ru-RU" sz="1400" spc="25" dirty="0" smtClean="0">
                    <a:latin typeface="Book Antiqua"/>
                    <a:ea typeface="Book Antiqua"/>
                    <a:cs typeface="Book Antiqua"/>
                  </a:rPr>
                  <a:t>порядковый</a:t>
                </a:r>
                <a:r>
                  <a:rPr lang="en-US" sz="1400" spc="25" dirty="0" smtClean="0">
                    <a:latin typeface="Book Antiqua"/>
                    <a:ea typeface="Book Antiqua"/>
                    <a:cs typeface="Book Antiqua"/>
                  </a:rPr>
                  <a:t> </a:t>
                </a:r>
                <a:r>
                  <a:rPr lang="ru-RU" sz="1400" spc="25" dirty="0" smtClean="0">
                    <a:latin typeface="Book Antiqua"/>
                    <a:ea typeface="Book Antiqua"/>
                    <a:cs typeface="Book Antiqua"/>
                  </a:rPr>
                  <a:t>номер</a:t>
                </a:r>
                <a:r>
                  <a:rPr lang="ru-RU" sz="1400" spc="25" dirty="0">
                    <a:latin typeface="Book Antiqua"/>
                    <a:ea typeface="Book Antiqua"/>
                    <a:cs typeface="Book Antiqua"/>
                  </a:rPr>
                  <a:t>.</a:t>
                </a:r>
                <a:endParaRPr lang="ru-RU" sz="1400" b="1" dirty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32656"/>
                <a:ext cx="8219256" cy="5984331"/>
              </a:xfrm>
              <a:prstGeom prst="rect">
                <a:avLst/>
              </a:prstGeom>
              <a:blipFill rotWithShape="1">
                <a:blip r:embed="rId2"/>
                <a:stretch>
                  <a:fillRect l="-148" t="-5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Стрелка вверх 26">
            <a:hlinkClick r:id="rId3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7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57200" y="3811588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127250" algn="r"/>
                <a:tab pos="2230438" algn="r"/>
                <a:tab pos="2906713" algn="r"/>
                <a:tab pos="329406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27250" algn="r"/>
                <a:tab pos="2230438" algn="r"/>
                <a:tab pos="2906713" algn="r"/>
                <a:tab pos="3294063" algn="r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7200" y="260648"/>
                <a:ext cx="7272808" cy="5622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VII. </a:t>
                </a:r>
                <a:r>
                  <a:rPr lang="ru-RU" b="1" spc="-35" dirty="0" smtClean="0">
                    <a:solidFill>
                      <a:srgbClr val="FF0066"/>
                    </a:solidFill>
                    <a:ea typeface="Book Antiqua"/>
                    <a:cs typeface="Book Antiqua"/>
                  </a:rPr>
                  <a:t>ИЗОТОПЫ</a:t>
                </a:r>
              </a:p>
              <a:p>
                <a:pPr algn="ctr"/>
                <a:endParaRPr lang="ru-RU" sz="1400" b="1" spc="-35" dirty="0">
                  <a:solidFill>
                    <a:srgbClr val="FF0066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indent="19050" algn="just">
                  <a:spcAft>
                    <a:spcPts val="0"/>
                  </a:spcAft>
                  <a:tabLst>
                    <a:tab pos="95250" algn="l"/>
                    <a:tab pos="5365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1.	</a:t>
                </a:r>
                <a:r>
                  <a:rPr lang="ru-RU" sz="1400" b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Изотопы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- одинаковые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А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и 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Z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19050">
                  <a:tabLst>
                    <a:tab pos="95250" algn="l"/>
                    <a:tab pos="536575" algn="l"/>
                  </a:tabLst>
                </a:pPr>
                <a:r>
                  <a:rPr lang="ru-RU" sz="1400" i="1" spc="1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                      Имеются </a:t>
                </a:r>
                <a:r>
                  <a:rPr lang="ru-RU" sz="1400" i="1" spc="1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у всех элементов.</a:t>
                </a:r>
              </a:p>
              <a:p>
                <a:pPr marL="722313" marR="76200" indent="19050">
                  <a:tabLst>
                    <a:tab pos="95250" algn="l"/>
                    <a:tab pos="5365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Одинаковые </a:t>
                </a:r>
                <a:r>
                  <a:rPr lang="en-US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q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—» одинаковые химические свойства. </a:t>
                </a:r>
                <a:endParaRPr lang="ru-RU" sz="14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722313" marR="76200" indent="19050">
                  <a:tabLst>
                    <a:tab pos="95250" algn="l"/>
                    <a:tab pos="536575" algn="l"/>
                  </a:tabLst>
                </a:pP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Разные </a:t>
                </a:r>
                <a:r>
                  <a:rPr lang="en-US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N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—&gt;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разные физические свойства. </a:t>
                </a:r>
                <a:endParaRPr lang="ru-RU" sz="1400" spc="25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marR="76200" indent="19050">
                  <a:tabLst>
                    <a:tab pos="95250" algn="l"/>
                    <a:tab pos="536575" algn="l"/>
                  </a:tabLst>
                </a:pPr>
                <a:endParaRPr lang="ru-RU" sz="1400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342900" marR="76200" indent="19050">
                  <a:tabLst>
                    <a:tab pos="95250" algn="l"/>
                    <a:tab pos="536575" algn="l"/>
                  </a:tabLst>
                </a:pPr>
                <a:r>
                  <a:rPr lang="ru-RU" sz="1400" i="1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Получают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в атомных реакторах и на ускорителях.</a:t>
                </a:r>
              </a:p>
              <a:p>
                <a:pPr marL="6286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spc="25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8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Georgia"/>
                    <a:cs typeface="Times New Roman" panose="02020603050405020304" pitchFamily="18" charset="0"/>
                  </a:rPr>
                  <a:t>0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- три изотопа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;</a:t>
                </a:r>
                <a:endParaRPr lang="ru-RU" sz="1400" spc="25" baseline="-25000" dirty="0" smtClean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6286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spc="25" baseline="-25000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82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РЬ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десять;</a:t>
                </a:r>
              </a:p>
              <a:p>
                <a:pPr marL="628650" lvl="0" indent="-285750" algn="just">
                  <a:spcAft>
                    <a:spcPts val="505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spc="25" baseline="-25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92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восемь (распространенность: </a:t>
                </a:r>
                <a:r>
                  <a:rPr lang="ru-RU" sz="1400" spc="25" baseline="30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238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99,3%, </a:t>
                </a:r>
                <a:r>
                  <a:rPr lang="ru-RU" sz="1400" spc="25" baseline="30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233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U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—&gt; 0,7%);</a:t>
                </a:r>
              </a:p>
              <a:p>
                <a:pPr marL="628650" lvl="0" indent="-285750" algn="just">
                  <a:spcAft>
                    <a:spcPts val="4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изотопы водорода: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𝐻</m:t>
                        </m:r>
                      </m:e>
                    </m:sPre>
                  </m:oMath>
                </a14:m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𝐷</m:t>
                        </m:r>
                      </m:e>
                    </m:sPre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(дейтерий),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ru-RU" sz="1400" i="1">
                            <a:latin typeface="Cambria Math"/>
                          </a:rPr>
                        </m:ctrlPr>
                      </m:sPrePr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400" i="1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en-US" sz="1400" i="1">
                            <a:latin typeface="Cambria Math"/>
                          </a:rPr>
                          <m:t>𝑇</m:t>
                        </m:r>
                      </m:e>
                    </m:sPre>
                  </m:oMath>
                </a14:m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(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тритий).</a:t>
                </a:r>
              </a:p>
              <a:p>
                <a:pPr marL="628650" indent="-285750" algn="just">
                  <a:spcAft>
                    <a:spcPts val="0"/>
                  </a:spcAft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D</a:t>
                </a:r>
                <a:r>
                  <a:rPr lang="en-US" sz="1400" spc="25" baseline="-25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2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0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- </a:t>
                </a:r>
                <a:r>
                  <a:rPr lang="ru-RU" sz="1400" i="1" spc="1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тяжелая вода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(распространенность 0,01%):</a:t>
                </a:r>
              </a:p>
              <a:p>
                <a:pPr marL="6286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en-US" sz="1400" i="1" spc="15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t</a:t>
                </a:r>
                <a:r>
                  <a:rPr lang="en-US" sz="1400" i="1" spc="15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Km</a:t>
                </a:r>
                <a:r>
                  <a:rPr lang="en-US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= 101 °С, *</a:t>
                </a:r>
                <a:r>
                  <a:rPr lang="ru-RU" sz="1400" spc="25" baseline="-25000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плав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=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3,8 С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</a:t>
                </a:r>
              </a:p>
              <a:p>
                <a:pPr marL="6286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i="1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пить нельзя</a:t>
                </a:r>
                <a:r>
                  <a:rPr lang="ru-RU" sz="1400" spc="25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,</a:t>
                </a:r>
                <a:endParaRPr lang="ru-RU" sz="1400" i="1" spc="25" dirty="0"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pPr marL="628650" lvl="0" indent="-285750" algn="just"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Wingdings" panose="05000000000000000000" pitchFamily="2" charset="2"/>
                  <a:buChar char="Ø"/>
                  <a:tabLst>
                    <a:tab pos="95250" algn="l"/>
                    <a:tab pos="536575" algn="l"/>
                  </a:tabLst>
                </a:pP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теплоноситель и замедлитель в реакторе.</a:t>
                </a:r>
              </a:p>
              <a:p>
                <a:endParaRPr lang="ru-RU" sz="1400" b="1" spc="-35" dirty="0">
                  <a:solidFill>
                    <a:srgbClr val="FF0066"/>
                  </a:solidFill>
                  <a:latin typeface="Times New Roman" panose="02020603050405020304" pitchFamily="18" charset="0"/>
                  <a:ea typeface="Book Antiqua"/>
                  <a:cs typeface="Times New Roman" panose="02020603050405020304" pitchFamily="18" charset="0"/>
                </a:endParaRPr>
              </a:p>
              <a:p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Применение радиоактивных изотопов</a:t>
                </a:r>
              </a:p>
              <a:p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1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Медицина</a:t>
                </a:r>
                <a:r>
                  <a:rPr lang="ru-RU" sz="14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76200">
                  <a:buFont typeface="Wingdings" panose="05000000000000000000" pitchFamily="2" charset="2"/>
                  <a:buChar char="Ø"/>
                </a:pP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   исследование </a:t>
                </a:r>
                <a:r>
                  <a:rPr lang="ru-RU" sz="1400" spc="25" dirty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обмена веществ, </a:t>
                </a:r>
                <a:r>
                  <a:rPr lang="ru-RU" sz="1400" spc="25" dirty="0" smtClean="0">
                    <a:latin typeface="Times New Roman" panose="02020603050405020304" pitchFamily="18" charset="0"/>
                    <a:ea typeface="Book Antiqua"/>
                    <a:cs typeface="Times New Roman" panose="02020603050405020304" pitchFamily="18" charset="0"/>
                  </a:rPr>
                  <a:t>кровообращения,</a:t>
                </a:r>
              </a:p>
              <a:p>
                <a:pPr marL="285750" indent="76200">
                  <a:buFont typeface="Wingdings" panose="05000000000000000000" pitchFamily="2" charset="2"/>
                  <a:buChar char="Ø"/>
                </a:pPr>
                <a:r>
                  <a:rPr lang="ru-RU" sz="1400" spc="25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лечение базедовой болезни, раковых заболеваний</a:t>
                </a:r>
                <a:endPara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0648"/>
                <a:ext cx="7272808" cy="5622501"/>
              </a:xfrm>
              <a:prstGeom prst="rect">
                <a:avLst/>
              </a:prstGeom>
              <a:blipFill rotWithShape="1">
                <a:blip r:embed="rId2"/>
                <a:stretch>
                  <a:fillRect l="-168" t="-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Стрелка вверх 10">
            <a:hlinkClick r:id="rId3" action="ppaction://hlinksldjump"/>
          </p:cNvPr>
          <p:cNvSpPr/>
          <p:nvPr/>
        </p:nvSpPr>
        <p:spPr>
          <a:xfrm>
            <a:off x="8632328" y="152047"/>
            <a:ext cx="288032" cy="3762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052296" y="671225"/>
            <a:ext cx="1080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ПОЯСНЕНИЕ</a:t>
            </a:r>
            <a:endParaRPr lang="ru-RU" sz="1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ЗАДАНИЕ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34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1083</TotalTime>
  <Words>1210</Words>
  <Application>Microsoft Office PowerPoint</Application>
  <PresentationFormat>Экран (4:3)</PresentationFormat>
  <Paragraphs>400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АТОМНАЯ ФИЗИКА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АТОМНАЯ ФИЗИКА</dc:title>
  <dc:creator>физика</dc:creator>
  <cp:lastModifiedBy>физика</cp:lastModifiedBy>
  <cp:revision>51</cp:revision>
  <dcterms:created xsi:type="dcterms:W3CDTF">2017-01-12T15:13:07Z</dcterms:created>
  <dcterms:modified xsi:type="dcterms:W3CDTF">2017-04-16T16:52:40Z</dcterms:modified>
</cp:coreProperties>
</file>