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6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2771800" y="5229200"/>
            <a:ext cx="5637010" cy="882119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учитель математики и физики  Удодова Е.Д.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36862" y="1340768"/>
            <a:ext cx="7883610" cy="3456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ru-RU" sz="6600" dirty="0" smtClean="0">
                <a:solidFill>
                  <a:srgbClr val="FF0000"/>
                </a:solidFill>
                <a:latin typeface="Mistral" panose="03090702030407020403" pitchFamily="66" charset="0"/>
                <a:ea typeface="MingLiU" panose="02020509000000000000" pitchFamily="49" charset="-120"/>
                <a:cs typeface="Aparajita" panose="020B0604020202020204" pitchFamily="34" charset="0"/>
              </a:rPr>
              <a:t>РЕШЕНИЕ УРАВНЕНИЙ  </a:t>
            </a:r>
          </a:p>
          <a:p>
            <a:pPr marL="182880" algn="ctr"/>
            <a:endParaRPr lang="ru-RU" sz="6600" dirty="0" smtClean="0">
              <a:solidFill>
                <a:srgbClr val="FF0000"/>
              </a:solidFill>
              <a:latin typeface="Mistral" panose="03090702030407020403" pitchFamily="66" charset="0"/>
              <a:ea typeface="MingLiU" panose="02020509000000000000" pitchFamily="49" charset="-120"/>
              <a:cs typeface="Aparajita" panose="020B0604020202020204" pitchFamily="34" charset="0"/>
            </a:endParaRPr>
          </a:p>
          <a:p>
            <a:pPr marL="182880" algn="ctr"/>
            <a:r>
              <a:rPr lang="ru-RU" sz="6600" dirty="0" smtClean="0">
                <a:solidFill>
                  <a:srgbClr val="FF0000"/>
                </a:solidFill>
                <a:latin typeface="Mistral" panose="03090702030407020403" pitchFamily="66" charset="0"/>
                <a:ea typeface="MingLiU" panose="02020509000000000000" pitchFamily="49" charset="-120"/>
                <a:cs typeface="Aparajita" panose="020B0604020202020204" pitchFamily="34" charset="0"/>
              </a:rPr>
              <a:t>3-й И 4-й СТЕПЕНЕЙ</a:t>
            </a:r>
            <a:endParaRPr lang="ru-RU" sz="6600" dirty="0">
              <a:solidFill>
                <a:srgbClr val="FF0000"/>
              </a:solidFill>
              <a:latin typeface="Mistral" panose="03090702030407020403" pitchFamily="66" charset="0"/>
              <a:cs typeface="Aparajita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2886" y="25135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Нагорьевская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общеобразовательная школа»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5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Текст 1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55576" y="692696"/>
                <a:ext cx="7239001" cy="4248472"/>
              </a:xfrm>
            </p:spPr>
            <p:txBody>
              <a:bodyPr anchor="t">
                <a:normAutofit/>
              </a:bodyPr>
              <a:lstStyle/>
              <a:p>
                <a:pPr marL="457200" indent="-457200">
                  <a:buAutoNum type="arabicPeriod"/>
                </a:pP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2" action="ppaction://hlinksldjump"/>
                  </a:rPr>
                  <a:t>ОПРЕДЕЛЕНИЕ:</a:t>
                </a: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/>
                </a:r>
                <a:b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</a:b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   1.1.  </a:t>
                </a: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уравнения 3-й и 4 – й степеней</a:t>
                </a:r>
                <a:b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</a:b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   1.2.   </a:t>
                </a: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приведенное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уравнение</a:t>
                </a:r>
                <a:endParaRPr lang="en-US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endParaRPr lang="en-US" sz="1400" dirty="0" smtClean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2.  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3" action="ppaction://hlinksldjump"/>
                  </a:rPr>
                  <a:t>РЕШЕНИЕ </a:t>
                </a: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3" action="ppaction://hlinksldjump"/>
                  </a:rPr>
                  <a:t>УРАВНЕНИЯ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3" action="ppaction://hlinksldjump"/>
                  </a:rPr>
                  <a:t>ВИДА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3" action="ppaction://hlinksldjump"/>
                  </a:rPr>
                  <a:t>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3" action="ppaction://hlinksldjump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3" action="ppaction://hlinksldjump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3" action="ppaction://hlinksldjump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−1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3" action="ppaction://hlinksldjump"/>
                      </a:rPr>
                      <m:t>𝑥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3" action="ppaction://hlinksldjump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3" action="ppaction://hlinksldjump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3" action="ppaction://hlinksldjump"/>
                      </a:rPr>
                      <m:t>=0</m:t>
                    </m:r>
                  </m:oMath>
                </a14:m>
                <a:endParaRPr lang="en-US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endParaRPr lang="en-US" sz="1400" dirty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3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4" action="ppaction://hlinksldjump"/>
                  </a:rPr>
                  <a:t>. </a:t>
                </a: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4" action="ppaction://hlinksldjump"/>
                  </a:rPr>
                  <a:t>РЕШЕНИЕ УРАВНЕНИЯ ВИДА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4" action="ppaction://hlinksldjump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4" action="ppaction://hlinksldjump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𝑛</m:t>
                        </m:r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4" action="ppaction://hlinksldjump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𝑛</m:t>
                        </m:r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−1</m:t>
                        </m:r>
                      </m:sub>
                    </m:sSub>
                    <m:r>
                      <a:rPr lang="en-US" sz="140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4" action="ppaction://hlinksldjump"/>
                      </a:rPr>
                      <m:t>𝑥</m:t>
                    </m:r>
                    <m:r>
                      <a:rPr lang="en-US" sz="140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4" action="ppaction://hlinksldjump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4" action="ppaction://hlinksldjump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4" action="ppaction://hlinksldjump"/>
                      </a:rPr>
                      <m:t>=0</m:t>
                    </m:r>
                  </m:oMath>
                </a14:m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4. </a:t>
                </a:r>
                <a:r>
                  <a:rPr lang="ru-RU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ДЕЛЕНИЕ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МНОГОЧЛЕНА </a:t>
                </a:r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F(x) =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p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p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𝑛</m:t>
                        </m:r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𝑛</m:t>
                        </m:r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−1</m:t>
                        </m:r>
                      </m:sub>
                    </m:sSub>
                    <m:r>
                      <a:rPr lang="en-US" sz="1400" b="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5" action="ppaction://hlinksldjump"/>
                      </a:rPr>
                      <m:t>𝑥</m:t>
                    </m:r>
                    <m:r>
                      <a:rPr lang="en-US" sz="1400" b="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5" action="ppaction://hlinksldjump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𝑎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на МНОГОЧЛЕН</a:t>
                </a:r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 P(x) =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p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p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𝑥</m:t>
                        </m:r>
                      </m:e>
                      <m:sup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𝑘</m:t>
                        </m:r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𝑘</m:t>
                        </m:r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−1</m:t>
                        </m:r>
                      </m:sub>
                    </m:sSub>
                    <m:r>
                      <a:rPr lang="en-US" sz="1400" b="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5" action="ppaction://hlinksldjump"/>
                      </a:rPr>
                      <m:t>𝑥</m:t>
                    </m:r>
                    <m:r>
                      <a:rPr lang="en-US" sz="1400" b="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  <a:hlinkClick r:id="rId5" action="ppaction://hlinksldjump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b="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  <a:hlinkClick r:id="rId5" action="ppaction://hlinksldjump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 И НА ДВУЧЛЕН (</a:t>
                </a:r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x-</a:t>
                </a:r>
                <a:r>
                  <a:rPr lang="el-GR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α</a:t>
                </a:r>
                <a:r>
                  <a:rPr lang="en-US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5" action="ppaction://hlinksldjump"/>
                  </a:rPr>
                  <a:t>) </a:t>
                </a:r>
                <a:endParaRPr lang="en-US" sz="1400" dirty="0" smtClean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endParaRPr lang="en-US" sz="1400" b="1" dirty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en-US" sz="1400" b="1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5</a:t>
                </a:r>
                <a:r>
                  <a:rPr lang="en-US" sz="1400" b="1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. </a:t>
                </a:r>
                <a:r>
                  <a:rPr lang="ru-RU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РАЗЛОЖЕНИЕ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МНОГОЧЛЕНА Р</a:t>
                </a:r>
                <a:r>
                  <a:rPr lang="en-US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(x)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ru-RU" sz="1400" i="1">
                                <a:solidFill>
                                  <a:schemeClr val="dk1"/>
                                </a:solidFill>
                                <a:latin typeface="Cambria Math"/>
                                <a:hlinkClick r:id="rId6" action="ppaction://hlinksldjump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chemeClr val="dk1"/>
                                </a:solidFill>
                                <a:latin typeface="Cambria Math"/>
                                <a:hlinkClick r:id="rId6" action="ppaction://hlinksldjump"/>
                              </a:rPr>
                              <m:t>𝑥</m:t>
                            </m:r>
                          </m:e>
                          <m:sup>
                            <m:r>
                              <a:rPr lang="ru-RU" sz="1400" i="1">
                                <a:solidFill>
                                  <a:schemeClr val="dk1"/>
                                </a:solidFill>
                                <a:latin typeface="Cambria Math"/>
                                <a:hlinkClick r:id="rId6" action="ppaction://hlinksldjump"/>
                              </a:rPr>
                              <m:t>4</m:t>
                            </m:r>
                          </m:sup>
                        </m:sSup>
                        <m: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+</m:t>
                        </m:r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𝑏</m:t>
                        </m:r>
                      </m:e>
                      <m:sub>
                        <m: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𝑥</m:t>
                        </m:r>
                      </m:e>
                      <m:sup>
                        <m: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hlinkClick r:id="rId6" action="ppaction://hlinksldjump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𝑏</m:t>
                        </m:r>
                      </m:e>
                      <m:sub>
                        <m: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𝑥</m:t>
                        </m:r>
                      </m:e>
                      <m:sup>
                        <m:r>
                          <a:rPr lang="ru-RU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2</m:t>
                        </m:r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hlinkClick r:id="rId6" action="ppaction://hlinksldjump"/>
                  </a:rPr>
                  <a:t>+</a:t>
                </a:r>
                <a:r>
                  <a:rPr lang="ru-RU" sz="14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hlinkClick r:id="rId6" action="ppaction://hlinksldjump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hlinkClick r:id="rId6" action="ppaction://hlinksldjump"/>
                  </a:rPr>
                  <a:t>x</a:t>
                </a:r>
                <a:r>
                  <a:rPr lang="en-US" sz="14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hlinkClick r:id="rId6" action="ppaction://hlinksldjump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dk1"/>
                            </a:solidFill>
                            <a:latin typeface="Cambria Math"/>
                            <a:hlinkClick r:id="rId6" action="ppaction://hlinksldjump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)  </a:t>
                </a:r>
                <a:r>
                  <a:rPr lang="ru-RU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НА МНОЖИТЕЛИ</a:t>
                </a:r>
                <a:r>
                  <a:rPr lang="en-US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6" action="ppaction://hlinksldjump"/>
                  </a:rPr>
                  <a:t> </a:t>
                </a:r>
                <a:endParaRPr lang="en-US" sz="1400" dirty="0" smtClean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endParaRPr lang="en-US" sz="1400" b="1" dirty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6.  </a:t>
                </a:r>
                <a:r>
                  <a:rPr lang="ru-RU" sz="1400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7" action="ppaction://hlinksldjump"/>
                  </a:rPr>
                  <a:t>РАЗЛОЖЕНИЕ </a:t>
                </a:r>
                <a:r>
                  <a:rPr lang="ru-RU" sz="1400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  <a:hlinkClick r:id="rId7" action="ppaction://hlinksldjump"/>
                  </a:rPr>
                  <a:t>МНОГОЧЛЕНА НА МНОЖИТЕЛИ ПО СХЕМЕ ГОРНЕРА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 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hlinkClick r:id="rId8" action="ppaction://hlinksldjump"/>
                  </a:rPr>
                  <a:t>ЛИТЕРАТУРА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Текс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576" y="692696"/>
                <a:ext cx="7239001" cy="4248472"/>
              </a:xfrm>
              <a:blipFill rotWithShape="1">
                <a:blip r:embed="rId9"/>
                <a:stretch>
                  <a:fillRect l="-253" t="-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86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Текст 1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17370" y="4077072"/>
                <a:ext cx="8103102" cy="2016224"/>
              </a:xfrm>
            </p:spPr>
            <p:txBody>
              <a:bodyPr anchor="t">
                <a:noAutofit/>
              </a:bodyPr>
              <a:lstStyle/>
              <a:p>
                <a:r>
                  <a:rPr lang="ru-RU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 1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несократимая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является корнем уравнения </a:t>
                </a:r>
                <a:endParaRPr lang="ru-RU" sz="1800" i="1" dirty="0" smtClean="0">
                  <a:solidFill>
                    <a:schemeClr val="tx1"/>
                  </a:solidFill>
                  <a:latin typeface="Cambria Math"/>
                  <a:ea typeface="DFKai-SB" panose="03000509000000000000" pitchFamily="65" charset="-120"/>
                  <a:cs typeface="Traditional Arabic" panose="02020603050405020304" pitchFamily="18" charset="-78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𝑥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=0</m:t>
                    </m:r>
                    <m:r>
                      <a:rPr lang="ru-RU" sz="1800" b="0" i="1" smtClean="0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/>
                </a:r>
                <a:br>
                  <a:rPr lang="en-US" sz="1800" dirty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</a:br>
                <a:r>
                  <a:rPr lang="ru-RU" sz="1800" dirty="0" smtClean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с  целыми коэффициентами, то ее числитель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 p </a:t>
                </a:r>
                <a:r>
                  <a:rPr lang="ru-RU" sz="1800" dirty="0" smtClean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является делителем свободного члена, а знаменатель </a:t>
                </a:r>
                <a:r>
                  <a:rPr lang="en-US" sz="1800" dirty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q</a:t>
                </a:r>
                <a:r>
                  <a:rPr lang="ru-RU" sz="1800" dirty="0" smtClean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- делителем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raditional Arabic" panose="02020603050405020304" pitchFamily="18" charset="-78"/>
                    <a:ea typeface="DFKai-SB" panose="03000509000000000000" pitchFamily="65" charset="-120"/>
                    <a:cs typeface="Traditional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0</m:t>
                        </m:r>
                      </m:sub>
                    </m:sSub>
                  </m:oMath>
                </a14:m>
                <a:endPara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Текс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17370" y="4077072"/>
                <a:ext cx="8103102" cy="2016224"/>
              </a:xfrm>
              <a:blipFill rotWithShape="1">
                <a:blip r:embed="rId2"/>
                <a:stretch>
                  <a:fillRect l="-677" t="-1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683568" y="33265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a typeface="DFKai-SB" panose="03000509000000000000" pitchFamily="65" charset="-120"/>
                <a:cs typeface="Traditional Arabic" panose="02020603050405020304" pitchFamily="18" charset="-78"/>
              </a:rPr>
              <a:t>ОПРЕДЕЛЕНИЕ</a:t>
            </a:r>
            <a:r>
              <a:rPr lang="ru-RU" b="1" dirty="0" smtClean="0">
                <a:solidFill>
                  <a:srgbClr val="0070C0"/>
                </a:solidFill>
                <a:ea typeface="DFKai-SB" panose="03000509000000000000" pitchFamily="65" charset="-120"/>
                <a:cs typeface="Traditional Arabic" panose="02020603050405020304" pitchFamily="18" charset="-78"/>
              </a:rPr>
              <a:t>:   </a:t>
            </a:r>
            <a:endParaRPr lang="ru-RU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2216329"/>
                  </p:ext>
                </p:extLst>
              </p:nvPr>
            </p:nvGraphicFramePr>
            <p:xfrm>
              <a:off x="467544" y="701988"/>
              <a:ext cx="8352928" cy="30150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6264"/>
                    <a:gridCol w="5976664"/>
                  </a:tblGrid>
                  <a:tr h="1455137">
                    <a:tc>
                      <a:txBody>
                        <a:bodyPr/>
                        <a:lstStyle/>
                        <a:p>
                          <a:r>
                            <a:rPr lang="ru-RU" b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уравнения 3-й и 4 – й степеней</a:t>
                          </a:r>
                          <a:endParaRPr lang="ru-RU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Уравнения</a:t>
                          </a:r>
                          <a:r>
                            <a:rPr lang="ru-RU" baseline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вида  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0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1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 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ru-RU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DFKai-SB" panose="03000509000000000000" pitchFamily="65" charset="-120"/>
                                  <a:cs typeface="Traditional Arabic" panose="02020603050405020304" pitchFamily="18" charset="-78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DFKai-SB" panose="03000509000000000000" pitchFamily="65" charset="-120"/>
                                  <a:cs typeface="Traditional Arabic" panose="02020603050405020304" pitchFamily="18" charset="-78"/>
                                </a:rPr>
                                <m:t>=0</m:t>
                              </m:r>
                            </m:oMath>
                          </a14:m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1800" b="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DFKai-SB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  <a:p>
                          <a:r>
                            <a:rPr lang="ru-RU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И</a:t>
                          </a:r>
                        </a:p>
                        <a:p>
                          <a:r>
                            <a:rPr lang="ru-RU" sz="1800" b="0" baseline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6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ru-RU" sz="1800" b="0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  <a:ea typeface="DFKai-SB" panose="03000509000000000000" pitchFamily="65" charset="-120"/>
                                          <a:cs typeface="Traditional Arabic" panose="02020603050405020304" pitchFamily="18" charset="-78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  <a:ea typeface="DFKai-SB" panose="03000509000000000000" pitchFamily="65" charset="-120"/>
                                          <a:cs typeface="Traditional Arabic" panose="02020603050405020304" pitchFamily="18" charset="-78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  <a:ea typeface="DFKai-SB" panose="03000509000000000000" pitchFamily="65" charset="-120"/>
                                          <a:cs typeface="Traditional Arabic" panose="02020603050405020304" pitchFamily="18" charset="-78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ru-RU" sz="1800" b="0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  <a:ea typeface="DFKai-SB" panose="03000509000000000000" pitchFamily="65" charset="-120"/>
                                          <a:cs typeface="Traditional Arabic" panose="02020603050405020304" pitchFamily="18" charset="-78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  <a:ea typeface="DFKai-SB" panose="03000509000000000000" pitchFamily="65" charset="-120"/>
                                          <a:cs typeface="Traditional Arabic" panose="02020603050405020304" pitchFamily="18" charset="-78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ru-RU" sz="1800" b="0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  <a:ea typeface="DFKai-SB" panose="03000509000000000000" pitchFamily="65" charset="-120"/>
                                          <a:cs typeface="Traditional Arabic" panose="02020603050405020304" pitchFamily="18" charset="-78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sz="16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1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16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6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2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 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ru-RU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DFKai-SB" panose="03000509000000000000" pitchFamily="65" charset="-120"/>
                                  <a:cs typeface="Traditional Arabic" panose="02020603050405020304" pitchFamily="18" charset="-78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DFKai-SB" panose="03000509000000000000" pitchFamily="65" charset="-120"/>
                                  <a:cs typeface="Traditional Arabic" panose="02020603050405020304" pitchFamily="18" charset="-78"/>
                                </a:rPr>
                                <m:t>=0</m:t>
                              </m:r>
                            </m:oMath>
                          </a14:m>
                          <a:r>
                            <a:rPr lang="ru-RU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,</a:t>
                          </a:r>
                        </a:p>
                        <a:p>
                          <a:r>
                            <a:rPr lang="ru-RU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 где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1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DFKai-SB" panose="03000509000000000000" pitchFamily="65" charset="-120"/>
                                  <a:cs typeface="Traditional Arabic" panose="02020603050405020304" pitchFamily="18" charset="-78"/>
                                </a:rPr>
                                <m:t> ≠</m:t>
                              </m:r>
                            </m:oMath>
                          </a14:m>
                          <a:r>
                            <a:rPr lang="ru-RU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 0</a:t>
                          </a:r>
                          <a: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en-US" sz="18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</a:br>
                          <a:endParaRPr lang="ru-RU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776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приведенное уравнение</a:t>
                          </a:r>
                          <a:endParaRPr lang="ru-RU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Уравнение, в котором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DFKai-SB" panose="03000509000000000000" pitchFamily="65" charset="-120"/>
                                      <a:cs typeface="Traditional Arabic" panose="02020603050405020304" pitchFamily="18" charset="-78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1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DFKai-SB" panose="03000509000000000000" pitchFamily="65" charset="-120"/>
                                  <a:cs typeface="Traditional Arabic" panose="02020603050405020304" pitchFamily="18" charset="-78"/>
                                </a:rPr>
                                <m:t>=1, и имеет вид </m:t>
                              </m:r>
                            </m:oMath>
                          </a14:m>
                          <a:r>
                            <a:rPr lang="ru-RU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rtl="0" eaLnBrk="1" latinLnBrk="0" hangingPunct="1"/>
                          <a:r>
                            <a:rPr lang="ru-RU" sz="1800" b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ru-RU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800" b="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+mn-lt"/>
                                  <a:ea typeface="+mn-ea"/>
                                  <a:cs typeface="+mn-cs"/>
                                </a:rPr>
                                <m:t>=0</m:t>
                              </m:r>
                            </m:oMath>
                          </a14:m>
                          <a:r>
                            <a:rPr lang="en-US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ru-RU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обозначим</a:t>
                          </a:r>
                          <a:r>
                            <a:rPr lang="ru-RU" sz="18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8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Q(x) =0)</a:t>
                          </a:r>
                          <a:endParaRPr lang="ru-RU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rtl="0" eaLnBrk="1" latinLnBrk="0" hangingPunct="1"/>
                          <a:r>
                            <a:rPr lang="ru-RU" sz="18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ru-RU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+mn-lt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+mn-lt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ru-RU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+mn-lt"/>
                                          <a:ea typeface="+mn-ea"/>
                                          <a:cs typeface="+mn-cs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ru-RU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ru-RU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US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1800" b="0" i="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b="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+mn-lt"/>
                                  <a:ea typeface="+mn-ea"/>
                                  <a:cs typeface="+mn-cs"/>
                                </a:rPr>
                                <m:t>=0</m:t>
                              </m:r>
                            </m:oMath>
                          </a14:m>
                          <a:r>
                            <a:rPr lang="ru-RU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en-US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(</a:t>
                          </a:r>
                          <a:r>
                            <a:rPr lang="ru-RU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обозначим</a:t>
                          </a:r>
                          <a:r>
                            <a:rPr lang="ru-RU" sz="18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8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P(x) =0)</a:t>
                          </a:r>
                          <a:endParaRPr lang="ru-RU" dirty="0" smtClean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rtl="0" eaLnBrk="1" latinLnBrk="0" hangingPunct="1"/>
                          <a:r>
                            <a:rPr lang="ru-RU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1800" b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где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ru-RU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ru-RU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en-US" sz="1800" b="0" i="0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Times New Roman" panose="020206030504050203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b="0" kern="1200" dirty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Times New Roman" panose="020206030504050203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ru-RU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ru-RU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,  </m:t>
                                  </m:r>
                                  <m:sSub>
                                    <m:sSubPr>
                                      <m:ctrlP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en-US" sz="1800" b="0" i="0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Times New Roman" panose="020206030504050203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,    </m:t>
                                  </m:r>
                                  <m:sSub>
                                    <m:sSubPr>
                                      <m:ctrlP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sz="1800" b="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ru-RU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- </a:t>
                          </a:r>
                          <a:r>
                            <a:rPr lang="ru-RU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целые</a:t>
                          </a:r>
                          <a:r>
                            <a:rPr lang="ru-RU" sz="18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числа</a:t>
                          </a:r>
                          <a:endParaRPr lang="ru-RU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2216329"/>
                  </p:ext>
                </p:extLst>
              </p:nvPr>
            </p:nvGraphicFramePr>
            <p:xfrm>
              <a:off x="467544" y="701988"/>
              <a:ext cx="8352928" cy="30150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6264"/>
                    <a:gridCol w="5976664"/>
                  </a:tblGrid>
                  <a:tr h="1737360">
                    <a:tc>
                      <a:txBody>
                        <a:bodyPr/>
                        <a:lstStyle/>
                        <a:p>
                          <a:r>
                            <a:rPr lang="ru-RU" b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уравнения 3-й и 4 – й степеней</a:t>
                          </a:r>
                          <a:endParaRPr lang="ru-RU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9898" t="-1754" b="-74737"/>
                          </a:stretch>
                        </a:blipFill>
                      </a:tcPr>
                    </a:tc>
                  </a:tr>
                  <a:tr h="12776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DFKai-SB" panose="03000509000000000000" pitchFamily="65" charset="-120"/>
                              <a:cs typeface="Times New Roman" panose="02020603050405020304" pitchFamily="18" charset="0"/>
                            </a:rPr>
                            <a:t>приведенное уравнение</a:t>
                          </a:r>
                          <a:endParaRPr lang="ru-RU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9898" t="-138095" b="-142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Стрелка вверх 5">
            <a:hlinkClick r:id="rId4" action="ppaction://hlinksldjump"/>
          </p:cNvPr>
          <p:cNvSpPr/>
          <p:nvPr/>
        </p:nvSpPr>
        <p:spPr>
          <a:xfrm>
            <a:off x="8331596" y="5445224"/>
            <a:ext cx="539552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5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683568" y="404664"/>
                <a:ext cx="792088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РЕШЕНИЕ </a:t>
                </a:r>
                <a:r>
                  <a:rPr lang="ru-RU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УРАВНЕНИЯ </a:t>
                </a:r>
                <a:r>
                  <a:rPr lang="ru-RU" b="1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ВИДА</a:t>
                </a:r>
                <a:r>
                  <a:rPr lang="en-US" b="1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lang="ru-RU" b="1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𝟎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𝟎</m:t>
                    </m:r>
                  </m:oMath>
                </a14:m>
                <a:endParaRPr lang="en-US" b="1" dirty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4664"/>
                <a:ext cx="792088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16" t="-3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75556" y="1050995"/>
                <a:ext cx="8136904" cy="4015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AutoNum type="arabicPeriod"/>
                </a:pP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Найти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целые делители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:   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натуральные делители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:   </m:t>
                    </m:r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Составить соотношения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en-US" sz="14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 ;  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 ,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Подставить полученные числа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</m:num>
                      <m:den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 уравнение   : если получится верное числовое равенство, то х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1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ru-RU" sz="14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корень уравнения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 2 (БЕЗУ)</a:t>
                </a: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 ДЕЛЕНИИ МНОГОЧЛЕНА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𝑥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</a:b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на многочлен (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x-a)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остаток от  деления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 R = F (</a:t>
                </a:r>
                <a:r>
                  <a:rPr lang="el-GR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α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 3 </a:t>
                </a: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многочлен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F(x)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делится на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(x-</a:t>
                </a:r>
                <a:r>
                  <a:rPr lang="el-GR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без остатка, то </a:t>
                </a:r>
                <a:r>
                  <a:rPr lang="el-GR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 корень уравнения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 (R=F(</a:t>
                </a:r>
                <a:r>
                  <a:rPr lang="el-GR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)=0)</a:t>
                </a:r>
                <a:endParaRPr lang="ru-RU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ТЕОРЕМА4 </a:t>
                </a: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целое число </a:t>
                </a:r>
                <a:r>
                  <a:rPr lang="el-GR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является корнем многочлена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P(x)=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𝑥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, </m:t>
                    </m:r>
                  </m:oMath>
                </a14:m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то </a:t>
                </a:r>
                <a:r>
                  <a:rPr lang="el-GR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будет делителем свободного члена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𝑏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Times New Roman"/>
                      </a:rPr>
                      <m:t> </m:t>
                    </m:r>
                  </m:oMath>
                </a14:m>
                <a:endParaRPr lang="en-US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1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Замечание: </a:t>
                </a: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делители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являются корнями, то уравнение не имеет ни одного целого корня)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 5</a:t>
                </a: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Приведенное уравнение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𝑥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=0</m:t>
                    </m:r>
                  </m:oMath>
                </a14:m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имеет ни одного дробного корня.</a:t>
                </a:r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050995"/>
                <a:ext cx="8136904" cy="4015330"/>
              </a:xfrm>
              <a:prstGeom prst="rect">
                <a:avLst/>
              </a:prstGeom>
              <a:blipFill rotWithShape="1">
                <a:blip r:embed="rId3"/>
                <a:stretch>
                  <a:fillRect l="-150" t="-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верх 5">
            <a:hlinkClick r:id="rId4" action="ppaction://hlinksldjump"/>
          </p:cNvPr>
          <p:cNvSpPr/>
          <p:nvPr/>
        </p:nvSpPr>
        <p:spPr>
          <a:xfrm>
            <a:off x="8331596" y="5445224"/>
            <a:ext cx="539552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68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39552" y="332656"/>
                <a:ext cx="8280920" cy="375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РЕШЕНИЕ УРАВНЕНИЯ </a:t>
                </a:r>
                <a:r>
                  <a:rPr lang="ru-RU" b="1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ВИДА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𝟎</m:t>
                    </m:r>
                  </m:oMath>
                </a14:m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2656"/>
                <a:ext cx="8280920" cy="375552"/>
              </a:xfrm>
              <a:prstGeom prst="rect">
                <a:avLst/>
              </a:prstGeom>
              <a:blipFill rotWithShape="1">
                <a:blip r:embed="rId2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75556" y="1050995"/>
                <a:ext cx="813690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AutoNum type="arabicPeriod"/>
                </a:pPr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Найти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делители свободного члена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:   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 Подставить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400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400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, 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400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, 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уравнение: если получится верное равенство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1400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)=0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1400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корень уравнения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3.Если уравнение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</a:t>
                </a:r>
                <a14:m>
                  <m:oMath xmlns:m="http://schemas.openxmlformats.org/officeDocument/2006/math">
                    <m:r>
                      <a:rPr lang="ru-RU" sz="1400" b="0" i="1" smtClean="0">
                        <a:latin typeface="Cambria Math"/>
                      </a:rPr>
                      <m:t>х</m:t>
                    </m:r>
                    <m:r>
                      <a:rPr lang="en-US" sz="1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имеет целых корней, то по теореме 5 (</a:t>
                </a:r>
                <a:r>
                  <a:rPr lang="ru-RU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Приведенное </a:t>
                </a:r>
                <a:r>
                  <a:rPr lang="ru-RU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уравнение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400" i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−1 </m:t>
                        </m:r>
                      </m:sup>
                    </m:sSup>
                  </m:oMath>
                </a14:m>
                <a:r>
                  <a:rPr lang="en-US" sz="1400" i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</m:t>
                        </m:r>
                      </m:sub>
                    </m:sSub>
                    <m:r>
                      <a:rPr lang="en-US" sz="140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𝑥</m:t>
                    </m:r>
                    <m:r>
                      <a:rPr lang="en-US" sz="140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sz="1400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=0</m:t>
                    </m:r>
                  </m:oMath>
                </a14:m>
                <a:r>
                  <a:rPr lang="ru-RU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имеет ни одного дробного корня</a:t>
                </a:r>
                <a:r>
                  <a:rPr lang="ru-RU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это уравнение не имеет и дробных корней (а имеет или иррациональные, или мнимые) 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050995"/>
                <a:ext cx="8136904" cy="2246769"/>
              </a:xfrm>
              <a:prstGeom prst="rect">
                <a:avLst/>
              </a:prstGeom>
              <a:blipFill rotWithShape="1">
                <a:blip r:embed="rId3"/>
                <a:stretch>
                  <a:fillRect l="-150" t="-271" b="-1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верх 5">
            <a:hlinkClick r:id="rId4" action="ppaction://hlinksldjump"/>
          </p:cNvPr>
          <p:cNvSpPr/>
          <p:nvPr/>
        </p:nvSpPr>
        <p:spPr>
          <a:xfrm>
            <a:off x="8331596" y="5445224"/>
            <a:ext cx="539552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39552" y="332656"/>
                <a:ext cx="8280920" cy="6630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ДЕЛЕНИЕ МНОГОЧЛЕНА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F(x) = </a:t>
                </a:r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𝟎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𝒙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на МНОГОЧЛЕН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P(x) = </a:t>
                </a:r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𝟎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𝒌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𝒌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𝒌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𝒙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И НА ДВУЧЛЕН (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x-</a:t>
                </a:r>
                <a:r>
                  <a:rPr lang="el-GR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α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2656"/>
                <a:ext cx="8280920" cy="663002"/>
              </a:xfrm>
              <a:prstGeom prst="rect">
                <a:avLst/>
              </a:prstGeom>
              <a:blipFill rotWithShape="1">
                <a:blip r:embed="rId2"/>
                <a:stretch>
                  <a:fillRect t="-3704" b="-14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55576" y="1484784"/>
                <a:ext cx="7920880" cy="284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Разделить </a:t>
                </a:r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  </m:t>
                    </m:r>
                    <m:r>
                      <a:rPr lang="ru-RU" b="0" i="1" smtClean="0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на </m:t>
                    </m:r>
                    <m:sSub>
                      <m:sSubPr>
                        <m:ctrlPr>
                          <a:rPr lang="ru-RU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=&gt;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  <a:ea typeface="DFKai-SB" panose="03000509000000000000" pitchFamily="65" charset="-120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 smtClean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(</a:t>
                </a:r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или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:  х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ru-RU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</m:t>
                        </m:r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)</a:t>
                </a:r>
              </a:p>
              <a:p>
                <a:endParaRPr lang="en-US" dirty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2.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Умножить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/>
                            <a:ea typeface="DFKai-SB" panose="03000509000000000000" pitchFamily="65" charset="-120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  <a:ea typeface="DFKai-SB" panose="03000509000000000000" pitchFamily="65" charset="-120"/>
                                <a:cs typeface="Times New Roman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/>
                            <a:ea typeface="DFKai-SB" panose="03000509000000000000" pitchFamily="65" charset="-12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на каждый член многочлена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P(x)(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(x-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))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Отнять от многочлена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полученный многочлен</a:t>
                </a:r>
              </a:p>
              <a:p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Снести к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остатку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следующий член многочлена и повторить операции пунктов 1 – 3 до тех пор, пока многочлен не разделится нацело или с остатком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 = F(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484784"/>
                <a:ext cx="7920880" cy="2841291"/>
              </a:xfrm>
              <a:prstGeom prst="rect">
                <a:avLst/>
              </a:prstGeom>
              <a:blipFill rotWithShape="1">
                <a:blip r:embed="rId3"/>
                <a:stretch>
                  <a:fillRect l="-693" b="-25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верх 5">
            <a:hlinkClick r:id="rId4" action="ppaction://hlinksldjump"/>
          </p:cNvPr>
          <p:cNvSpPr/>
          <p:nvPr/>
        </p:nvSpPr>
        <p:spPr>
          <a:xfrm>
            <a:off x="8331596" y="5445224"/>
            <a:ext cx="539552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35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39552" y="332656"/>
                <a:ext cx="828092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РАЗЛОЖЕНИЕ МНОГОЧЛЕНА Р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(x) </a:t>
                </a:r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ru-RU" i="1">
                                <a:solidFill>
                                  <a:schemeClr val="dk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dk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chemeClr val="dk1"/>
                                </a:solidFill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solidFill>
                              <a:schemeClr val="dk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)</a:t>
                </a:r>
              </a:p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НА МНОЖИТЕЛИ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2656"/>
                <a:ext cx="8280920" cy="646331"/>
              </a:xfrm>
              <a:prstGeom prst="rect">
                <a:avLst/>
              </a:prstGeom>
              <a:blipFill rotWithShape="1">
                <a:blip r:embed="rId2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55576" y="1484784"/>
                <a:ext cx="7920880" cy="2868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AutoNum type="arabicPeriod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Найти корень </a:t>
                </a:r>
                <a:r>
                  <a:rPr lang="el-GR" dirty="0" smtClean="0">
                    <a:latin typeface="Times New Roman"/>
                    <a:cs typeface="Times New Roman"/>
                  </a:rPr>
                  <a:t>α</a:t>
                </a:r>
                <a:r>
                  <a:rPr lang="ru-RU" dirty="0" smtClean="0">
                    <a:latin typeface="Times New Roman"/>
                    <a:cs typeface="Times New Roman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многочлена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P(x)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алгоритм «</a:t>
                </a:r>
                <a:r>
                  <a:rPr lang="ru-RU" b="1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РЕШЕНИЕ </a:t>
                </a:r>
                <a:r>
                  <a:rPr lang="ru-RU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УРАВНЕНИЯ ВИДА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𝟎</m:t>
                    </m:r>
                    <m:r>
                      <a:rPr lang="ru-RU" b="1" i="1" smtClean="0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")</m:t>
                    </m:r>
                  </m:oMath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Поделить углом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P(x)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(x-</a:t>
                </a:r>
                <a:r>
                  <a:rPr lang="el-GR" dirty="0" smtClean="0">
                    <a:latin typeface="Times New Roman"/>
                    <a:cs typeface="Times New Roman"/>
                  </a:rPr>
                  <a:t>α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найти результат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 деления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F(x)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Решить уравнение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 = 0.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корней нет, то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P(x)  =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(x-</a:t>
                </a:r>
                <a:r>
                  <a:rPr lang="el-GR" dirty="0">
                    <a:latin typeface="Times New Roman"/>
                    <a:cs typeface="Times New Roman"/>
                  </a:rPr>
                  <a:t>α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F(x);</a:t>
                </a: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есть корни, то повторить шаги 1 – 3 и перейти к п. 4.</a:t>
                </a:r>
              </a:p>
              <a:p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Записать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P(x)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виде произведения: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P(x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)… (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484784"/>
                <a:ext cx="7920880" cy="2868542"/>
              </a:xfrm>
              <a:prstGeom prst="rect">
                <a:avLst/>
              </a:prstGeom>
              <a:blipFill rotWithShape="1">
                <a:blip r:embed="rId3"/>
                <a:stretch>
                  <a:fillRect l="-693" t="-1064" b="-25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верх 5">
            <a:hlinkClick r:id="rId4" action="ppaction://hlinksldjump"/>
          </p:cNvPr>
          <p:cNvSpPr/>
          <p:nvPr/>
        </p:nvSpPr>
        <p:spPr>
          <a:xfrm>
            <a:off x="8331596" y="5445224"/>
            <a:ext cx="539552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12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РАЗЛОЖЕНИ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Е МНОГОЧЛЕНА НА МНОЖИТЕЛИ ПО СХЕМЕ ГОРНЕРА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55576" y="1124744"/>
                <a:ext cx="7920880" cy="4535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AutoNum type="arabicPeriod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Найти первый целый коре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P(x)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алгоритм «</a:t>
                </a:r>
                <a:r>
                  <a:rPr lang="ru-RU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РЕШЕНИЕ </a:t>
                </a:r>
                <a:r>
                  <a:rPr lang="ru-RU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УРАВНЕНИЯ ВИДА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+…+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+</m:t>
                    </m:r>
                    <m:sSub>
                      <m:sSubPr>
                        <m:ctrlPr>
                          <a:rPr lang="ru-RU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𝒏</m:t>
                        </m:r>
                      </m:sub>
                    </m:sSub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𝟎</m:t>
                    </m:r>
                    <m:r>
                      <a:rPr lang="ru-RU" b="1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")</m:t>
                    </m:r>
                  </m:oMath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2.Нарисовать схему, в которой первая строка – значение коэффициентов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= 0, если члена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𝑘</m:t>
                        </m:r>
                      </m:sub>
                    </m:sSub>
                    <m:sSup>
                      <m:sSup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 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ea typeface="DFKai-SB" panose="03000509000000000000" pitchFamily="65" charset="-120"/>
                    <a:cs typeface="Times New Roman" panose="02020603050405020304" pitchFamily="18" charset="0"/>
                  </a:rPr>
                  <a:t> нет в многочлене)</a:t>
                </a:r>
              </a:p>
              <a:p>
                <a:endParaRPr lang="en-US" dirty="0">
                  <a:latin typeface="Times New Roman" panose="02020603050405020304" pitchFamily="18" charset="0"/>
                  <a:ea typeface="DFKai-SB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Найти значения во второй строке схемы: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α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α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α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, 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sub>
                    </m:sSub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α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−1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, 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DFKai-SB" panose="03000509000000000000" pitchFamily="65" charset="-120"/>
                            <a:cs typeface="Traditional Arabic" panose="02020603050405020304" pitchFamily="18" charset="-78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 </m:t>
                    </m:r>
                    <m:r>
                      <a:rPr lang="en-US" b="0" i="0" smtClean="0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 </m:t>
                    </m:r>
                    <m:r>
                      <a:rPr lang="ru-RU" b="0" i="0" smtClean="0">
                        <a:latin typeface="Cambria Math"/>
                        <a:ea typeface="DFKai-SB" panose="03000509000000000000" pitchFamily="65" charset="-120"/>
                        <a:cs typeface="Traditional Arabic" panose="02020603050405020304" pitchFamily="18" charset="-78"/>
                      </a:rPr>
                      <m:t>писать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= 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endParaRPr lang="en-US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тепень нового многочлена на 1 меньше, и его коэффициенты равны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>
                        <a:latin typeface="Cambria Math"/>
                      </a:rPr>
                      <m:t>,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/>
                          </a:rPr>
                          <m:t>, </m:t>
                        </m:r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ru-RU" b="0" i="1" smtClean="0">
                        <a:latin typeface="Cambria Math"/>
                      </a:rPr>
                      <m:t>, …,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ru-RU" b="0" i="1" smtClean="0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124744"/>
                <a:ext cx="7920880" cy="4535472"/>
              </a:xfrm>
              <a:prstGeom prst="rect">
                <a:avLst/>
              </a:prstGeom>
              <a:blipFill rotWithShape="1">
                <a:blip r:embed="rId2"/>
                <a:stretch>
                  <a:fillRect l="-693" t="-672" b="-12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0484303"/>
                  </p:ext>
                </p:extLst>
              </p:nvPr>
            </p:nvGraphicFramePr>
            <p:xfrm>
              <a:off x="590624" y="3933056"/>
              <a:ext cx="8250783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5763"/>
                    <a:gridCol w="513011"/>
                    <a:gridCol w="1758894"/>
                    <a:gridCol w="1758894"/>
                    <a:gridCol w="366436"/>
                    <a:gridCol w="2418479"/>
                    <a:gridCol w="1099306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+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…</a:t>
                          </a:r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l-GR" sz="1600" dirty="0" smtClean="0">
                              <a:latin typeface="Times New Roman"/>
                              <a:cs typeface="Times New Roman"/>
                            </a:rPr>
                            <a:t>α</a:t>
                          </a:r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=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l-GR" sz="1600" i="1" smtClean="0">
                                    <a:latin typeface="Cambria Math"/>
                                  </a:rPr>
                                  <m:t>α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1600" i="1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=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l-GR" sz="1600" i="1">
                                    <a:latin typeface="Cambria Math"/>
                                  </a:rPr>
                                  <m:t>α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1600" i="1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…</a:t>
                          </a:r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/>
                                  </a:rPr>
                                  <m:t> =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600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l-GR" sz="1600" i="1">
                                    <a:latin typeface="Cambria Math"/>
                                  </a:rPr>
                                  <m:t>α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1600" i="1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  <m:t>𝑛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  <a:ea typeface="DFKai-SB" panose="03000509000000000000" pitchFamily="65" charset="-120"/>
                                        <a:cs typeface="Traditional Arabic" panose="02020603050405020304" pitchFamily="18" charset="-78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 </a:t>
                          </a:r>
                          <a:r>
                            <a:rPr lang="en-US" sz="1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P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ru-RU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0484303"/>
                  </p:ext>
                </p:extLst>
              </p:nvPr>
            </p:nvGraphicFramePr>
            <p:xfrm>
              <a:off x="590624" y="3933056"/>
              <a:ext cx="8250783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5763"/>
                    <a:gridCol w="513011"/>
                    <a:gridCol w="1758894"/>
                    <a:gridCol w="1758894"/>
                    <a:gridCol w="366436"/>
                    <a:gridCol w="2418479"/>
                    <a:gridCol w="1099306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6667" t="-4918" r="-1446429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8443" t="-4918" r="-320415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48958" t="-4918" r="-221528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…</a:t>
                          </a:r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95718" t="-4918" r="-45592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52222" t="-4918" r="-556" b="-11147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l-GR" sz="1600" dirty="0" smtClean="0">
                              <a:latin typeface="Times New Roman"/>
                              <a:cs typeface="Times New Roman"/>
                            </a:rPr>
                            <a:t>α</a:t>
                          </a:r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6667" t="-104918" r="-1446429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8443" t="-104918" r="-320415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48958" t="-104918" r="-221528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…</a:t>
                          </a:r>
                          <a:endParaRPr lang="ru-RU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95718" t="-104918" r="-45592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52222" t="-104918" r="-556" b="-1147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Стрелка вверх 5">
            <a:hlinkClick r:id="rId4" action="ppaction://hlinksldjump"/>
          </p:cNvPr>
          <p:cNvSpPr/>
          <p:nvPr/>
        </p:nvSpPr>
        <p:spPr>
          <a:xfrm>
            <a:off x="8331596" y="5445224"/>
            <a:ext cx="539552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12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99592" y="2636912"/>
            <a:ext cx="7239001" cy="165618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Алгоритмы- ключ к решению задач по алгебре 10-11 классы. Кн. Для учащихся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Учреждений. В 2 ч.  Ч.1/ Ж.Н. Михайлова. – М.: Просвещение, 2009.-272с. : ил.- (Успешный старт).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978-5-09-017005-5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39000" cy="1143000"/>
          </a:xfrm>
        </p:spPr>
        <p:txBody>
          <a:bodyPr/>
          <a:lstStyle/>
          <a:p>
            <a:r>
              <a:rPr lang="ru-RU" sz="4800" dirty="0" smtClean="0"/>
              <a:t>ЛИТЕРАТУРА</a:t>
            </a:r>
            <a:endParaRPr lang="ru-RU" sz="4800" dirty="0"/>
          </a:p>
        </p:txBody>
      </p:sp>
      <p:sp>
        <p:nvSpPr>
          <p:cNvPr id="4" name="Стрелка вверх 3">
            <a:hlinkClick r:id="rId2" action="ppaction://hlinksldjump"/>
          </p:cNvPr>
          <p:cNvSpPr/>
          <p:nvPr/>
        </p:nvSpPr>
        <p:spPr>
          <a:xfrm>
            <a:off x="8331596" y="5445224"/>
            <a:ext cx="539552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8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TM01859868[[fn=Термический]]</Template>
  <TotalTime>175</TotalTime>
  <Words>1512</Words>
  <Application>Microsoft Office PowerPoint</Application>
  <PresentationFormat>Экран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Thermal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физика</dc:creator>
  <cp:lastModifiedBy>физика</cp:lastModifiedBy>
  <cp:revision>18</cp:revision>
  <dcterms:created xsi:type="dcterms:W3CDTF">2016-12-27T17:12:59Z</dcterms:created>
  <dcterms:modified xsi:type="dcterms:W3CDTF">2016-12-27T22:18:00Z</dcterms:modified>
</cp:coreProperties>
</file>